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F49FC6-B3B8-4020-AA99-C7180C417C7C}">
  <a:tblStyle styleId="{C2F49FC6-B3B8-4020-AA99-C7180C417C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s://12factor.net/processes" TargetMode="External"/><Relationship Id="rId3" Type="http://schemas.openxmlformats.org/officeDocument/2006/relationships/hyperlink" Target="https://12factor.net/codebase" TargetMode="External"/><Relationship Id="rId7" Type="http://schemas.openxmlformats.org/officeDocument/2006/relationships/hyperlink" Target="https://12factor.net/build-release-run"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12factor.net/backing-services" TargetMode="External"/><Relationship Id="rId5" Type="http://schemas.openxmlformats.org/officeDocument/2006/relationships/hyperlink" Target="https://12factor.net/config" TargetMode="External"/><Relationship Id="rId4" Type="http://schemas.openxmlformats.org/officeDocument/2006/relationships/hyperlink" Target="https://12factor.net/dependencies"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c43f6ebb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c43f6ebb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2a92490e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2a92490e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333333"/>
                </a:solidFill>
                <a:latin typeface="Proxima Nova"/>
                <a:ea typeface="Proxima Nova"/>
                <a:cs typeface="Proxima Nova"/>
                <a:sym typeface="Proxima Nova"/>
              </a:rPr>
              <a:t>Core Domain is your business, its what makes you valuable and stand apart from competition.  You don’t want just anyone implementing your Core Domain model, you certainly don’t want to couple your Core Domain to a framework (Hibernate Entities), implementing the model requires a programming language of course but strive for low external dependencies for your Core Domain.  Simply put, build the Core Domain perfectly.</a:t>
            </a:r>
            <a:endParaRPr sz="1400">
              <a:latin typeface="Proxima Nova"/>
              <a:ea typeface="Proxima Nova"/>
              <a:cs typeface="Proxima Nova"/>
              <a:sym typeface="Proxima Nov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2a92490ea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2a92490e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333333"/>
                </a:solidFill>
                <a:latin typeface="Proxima Nova"/>
                <a:ea typeface="Proxima Nova"/>
                <a:cs typeface="Proxima Nova"/>
                <a:sym typeface="Proxima Nova"/>
              </a:rPr>
              <a:t>Supporting Domains, domains that your domain needs to perform a business function.  For example in Loan Processing the processor needs to qualify the candidate and thus uses a Credit Bureau to gauge risk.  The Processor itself doesn’t design and implement the Credit Bureau but simply needs it to qualify loans.  In such cases design business processes just enough such that your function is complete.  Consider integrating existing models or tools to supplement your investment in this area.  The Subdomain could reuse business concepts and tools from your Core Domain.</a:t>
            </a:r>
            <a:endParaRPr sz="1400">
              <a:latin typeface="Proxima Nova"/>
              <a:ea typeface="Proxima Nova"/>
              <a:cs typeface="Proxima Nova"/>
              <a:sym typeface="Proxima Nov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2a92490ea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2a92490e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333333"/>
                </a:solidFill>
                <a:latin typeface="Proxima Nova"/>
                <a:ea typeface="Proxima Nova"/>
                <a:cs typeface="Proxima Nova"/>
                <a:sym typeface="Proxima Nova"/>
              </a:rPr>
              <a:t>Generic Domain - This gets down into common business processes that are so common you shouldn’t reinvent the wheel here.  For example don’t go implement an SMTP server to send emails, or stitch together a cloud platform to run your apps.  Invest dollars in the development of your Core Domain and deployment of tooling that you have no business case for re-developing.</a:t>
            </a:r>
            <a:endParaRPr sz="1400">
              <a:latin typeface="Proxima Nova"/>
              <a:ea typeface="Proxima Nova"/>
              <a:cs typeface="Proxima Nova"/>
              <a:sym typeface="Proxima Nov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a63ab6e49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a63ab6e4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a63ab6e49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a63ab6e4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2a92490ea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2a92490ea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c43f6ebb8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c43f6ebb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c43f6ebb8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c43f6ebb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333333"/>
                </a:solidFill>
                <a:latin typeface="Proxima Nova"/>
                <a:ea typeface="Proxima Nova"/>
                <a:cs typeface="Proxima Nova"/>
                <a:sym typeface="Proxima Nova"/>
              </a:rPr>
              <a:t>Talk about the importance of developing a common language that is spoken among all teams.  Internal slang and acronyms are perfect for quick communication among teammates, however be careful with what you expose outside the Bounded Context (more on relationships later).  This is where technical jargon and business terminology combine to create a pervasive language within a Bounded Context.</a:t>
            </a:r>
            <a:endParaRPr sz="1400">
              <a:solidFill>
                <a:srgbClr val="333333"/>
              </a:solidFill>
              <a:latin typeface="Proxima Nova"/>
              <a:ea typeface="Proxima Nova"/>
              <a:cs typeface="Proxima Nova"/>
              <a:sym typeface="Proxima Nova"/>
            </a:endParaRPr>
          </a:p>
          <a:p>
            <a:pPr marL="0" lvl="0" indent="0" algn="l" rtl="0">
              <a:spcBef>
                <a:spcPts val="0"/>
              </a:spcBef>
              <a:spcAft>
                <a:spcPts val="0"/>
              </a:spcAft>
              <a:buNone/>
            </a:pPr>
            <a:endParaRPr sz="1400">
              <a:solidFill>
                <a:srgbClr val="333333"/>
              </a:solidFill>
              <a:latin typeface="Proxima Nova"/>
              <a:ea typeface="Proxima Nova"/>
              <a:cs typeface="Proxima Nova"/>
              <a:sym typeface="Proxima Nov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c43f6ebb8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c43f6ebb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333333"/>
                </a:solidFill>
                <a:latin typeface="Proxima Nova"/>
                <a:ea typeface="Proxima Nova"/>
                <a:cs typeface="Proxima Nova"/>
                <a:sym typeface="Proxima Nova"/>
              </a:rPr>
              <a:t>Context Maps are how businesses define relationships between Bounded Contexts.  It’s an important because you’ll surface any critical relationships and the nature in which they are handled.</a:t>
            </a:r>
            <a:endParaRPr sz="1400">
              <a:latin typeface="Proxima Nova"/>
              <a:ea typeface="Proxima Nova"/>
              <a:cs typeface="Proxima Nova"/>
              <a:sym typeface="Proxima Nov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f36eb70f6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f36eb70f6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e34d5dd0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e34d5dd0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33333"/>
                </a:solidFill>
                <a:latin typeface="Proxima Nova"/>
                <a:ea typeface="Proxima Nova"/>
                <a:cs typeface="Proxima Nova"/>
                <a:sym typeface="Proxima Nova"/>
              </a:rPr>
              <a:t>This is a fully acknowledged partnership, both Bounded Contexts are dependent on each other thus openly communicate with each other.</a:t>
            </a:r>
            <a:endParaRPr sz="1200">
              <a:latin typeface="Proxima Nova"/>
              <a:ea typeface="Proxima Nova"/>
              <a:cs typeface="Proxima Nova"/>
              <a:sym typeface="Proxima Nov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e34d5dd02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e34d5dd0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Perhaps it’s best if 2 teams share part of a model to leverage reuse.  In such cases the shared model should result in a separate artifact being delivered.  </a:t>
            </a:r>
            <a:endParaRPr sz="1200">
              <a:latin typeface="Proxima Nova"/>
              <a:ea typeface="Proxima Nova"/>
              <a:cs typeface="Proxima Nova"/>
              <a:sym typeface="Proxima Nov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e34d5dd02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e34d5dd02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e34d5dd02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e34d5dd02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Conform whether or not upstream model has everything downstream needs.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e34d5dd02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e34d5dd02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e34d5dd02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e34d5dd02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e34d5dd02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2e34d5dd02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e34d5dd02_1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e34d5dd02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Big Ball of Mud is a type of ACL relationship where one Bounded Context represents lots of interdependent models that you must parse and make use of.  Typical situation around legacy integration.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e34d5dd02_1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e34d5dd02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may make sense to break an existing relationship because it would just be easier to re-implement and maintain along with your Bounded Context.  Be careful with this and don’t use as a means to avoid teams or slip into a fully internalized context when you really need the support of a relationship.</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32a92490ea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32a92490ea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c04fe3e49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c04fe3e4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this to set a context in the audience's mind.  Don’t literally read but summarize the typical context and consequences of a monolithic model.  Want audience to see a) there is a real problem with development and delivery and b) the larger the “app” the slower delivery becomes.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c43f6ebb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c43f6eb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2a92490ea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32a92490ea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2a92490ea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2a92490ea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2a92490ea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2a92490ea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2a92490ea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2a92490ea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32a92490ea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32a92490ea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2a92490ea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2a92490e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32a92490ea_2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32a92490ea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32a92490ea_2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32a92490ea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a63ab6e49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2a63ab6e49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06b302c9b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g506b302c9b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e34d5dd02_1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2e34d5dd02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2e34d5dd02_1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2e34d5dd02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2e34d5dd02_1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2e34d5dd02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2e34d5dd02_1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2e34d5dd02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e34d5dd02_1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e34d5dd02_1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2e34d5dd02_1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2e34d5dd02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2e34d5dd02_1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2e34d5dd02_1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2e34d5dd02_1_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2e34d5dd02_1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2e34d5dd02_1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2e34d5dd02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2e34d5dd02_1_6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2e34d5dd02_1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c04fe3e49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c04fe3e4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Domain Driven design as a framework to develop a business first approach to software development.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e34d5dd02_1_6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2e34d5dd02_1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2e34d5dd02_1_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2e34d5dd02_1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2c04fe3e49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2c04fe3e4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0000"/>
              </a:lnSpc>
              <a:spcBef>
                <a:spcPts val="1500"/>
              </a:spcBef>
              <a:spcAft>
                <a:spcPts val="0"/>
              </a:spcAft>
              <a:buNone/>
            </a:pPr>
            <a:r>
              <a:rPr lang="en" sz="2250" b="1">
                <a:solidFill>
                  <a:srgbClr val="333333"/>
                </a:solidFill>
              </a:rPr>
              <a:t>Forces</a:t>
            </a:r>
            <a:endParaRPr sz="2250" b="1">
              <a:solidFill>
                <a:srgbClr val="333333"/>
              </a:solidFill>
            </a:endParaRPr>
          </a:p>
          <a:p>
            <a:pPr marL="457200" lvl="0" indent="-295275" algn="l" rtl="0">
              <a:lnSpc>
                <a:spcPct val="115000"/>
              </a:lnSpc>
              <a:spcBef>
                <a:spcPts val="800"/>
              </a:spcBef>
              <a:spcAft>
                <a:spcPts val="0"/>
              </a:spcAft>
              <a:buClr>
                <a:srgbClr val="333333"/>
              </a:buClr>
              <a:buSzPts val="1050"/>
              <a:buChar char="●"/>
            </a:pPr>
            <a:r>
              <a:rPr lang="en" sz="1050">
                <a:solidFill>
                  <a:srgbClr val="333333"/>
                </a:solidFill>
              </a:rPr>
              <a:t>There is a team of developers working on the application</a:t>
            </a:r>
            <a:endParaRPr sz="1050">
              <a:solidFill>
                <a:srgbClr val="333333"/>
              </a:solidFill>
            </a:endParaRPr>
          </a:p>
          <a:p>
            <a:pPr marL="457200" lvl="0" indent="-295275" algn="l" rtl="0">
              <a:lnSpc>
                <a:spcPct val="115000"/>
              </a:lnSpc>
              <a:spcBef>
                <a:spcPts val="0"/>
              </a:spcBef>
              <a:spcAft>
                <a:spcPts val="0"/>
              </a:spcAft>
              <a:buClr>
                <a:srgbClr val="333333"/>
              </a:buClr>
              <a:buSzPts val="1050"/>
              <a:buChar char="●"/>
            </a:pPr>
            <a:r>
              <a:rPr lang="en" sz="1050">
                <a:solidFill>
                  <a:srgbClr val="333333"/>
                </a:solidFill>
              </a:rPr>
              <a:t>New team members must quickly become productive</a:t>
            </a:r>
            <a:endParaRPr sz="1050">
              <a:solidFill>
                <a:srgbClr val="333333"/>
              </a:solidFill>
            </a:endParaRPr>
          </a:p>
          <a:p>
            <a:pPr marL="457200" lvl="0" indent="-295275" algn="l" rtl="0">
              <a:lnSpc>
                <a:spcPct val="115000"/>
              </a:lnSpc>
              <a:spcBef>
                <a:spcPts val="0"/>
              </a:spcBef>
              <a:spcAft>
                <a:spcPts val="0"/>
              </a:spcAft>
              <a:buClr>
                <a:srgbClr val="333333"/>
              </a:buClr>
              <a:buSzPts val="1050"/>
              <a:buChar char="●"/>
            </a:pPr>
            <a:r>
              <a:rPr lang="en" sz="1050">
                <a:solidFill>
                  <a:srgbClr val="333333"/>
                </a:solidFill>
              </a:rPr>
              <a:t>The application must be easy to understand and modify</a:t>
            </a:r>
            <a:endParaRPr sz="1050">
              <a:solidFill>
                <a:srgbClr val="333333"/>
              </a:solidFill>
            </a:endParaRPr>
          </a:p>
          <a:p>
            <a:pPr marL="457200" lvl="0" indent="-295275" algn="l" rtl="0">
              <a:lnSpc>
                <a:spcPct val="115000"/>
              </a:lnSpc>
              <a:spcBef>
                <a:spcPts val="0"/>
              </a:spcBef>
              <a:spcAft>
                <a:spcPts val="0"/>
              </a:spcAft>
              <a:buClr>
                <a:srgbClr val="333333"/>
              </a:buClr>
              <a:buSzPts val="1050"/>
              <a:buChar char="●"/>
            </a:pPr>
            <a:r>
              <a:rPr lang="en" sz="1050">
                <a:solidFill>
                  <a:srgbClr val="333333"/>
                </a:solidFill>
              </a:rPr>
              <a:t>You want to practice continuous deployment of the application</a:t>
            </a:r>
            <a:endParaRPr sz="1050">
              <a:solidFill>
                <a:srgbClr val="333333"/>
              </a:solidFill>
            </a:endParaRPr>
          </a:p>
          <a:p>
            <a:pPr marL="457200" lvl="0" indent="-295275" algn="l" rtl="0">
              <a:lnSpc>
                <a:spcPct val="115000"/>
              </a:lnSpc>
              <a:spcBef>
                <a:spcPts val="0"/>
              </a:spcBef>
              <a:spcAft>
                <a:spcPts val="0"/>
              </a:spcAft>
              <a:buClr>
                <a:srgbClr val="333333"/>
              </a:buClr>
              <a:buSzPts val="1050"/>
              <a:buChar char="●"/>
            </a:pPr>
            <a:r>
              <a:rPr lang="en" sz="1050">
                <a:solidFill>
                  <a:srgbClr val="333333"/>
                </a:solidFill>
              </a:rPr>
              <a:t>You must run multiple copies of the application on multiple machines in order to satisfy scalability and availability requirements</a:t>
            </a:r>
            <a:endParaRPr sz="1050">
              <a:solidFill>
                <a:srgbClr val="333333"/>
              </a:solidFill>
            </a:endParaRPr>
          </a:p>
          <a:p>
            <a:pPr marL="457200" lvl="0" indent="-295275" algn="l" rtl="0">
              <a:lnSpc>
                <a:spcPct val="115000"/>
              </a:lnSpc>
              <a:spcBef>
                <a:spcPts val="0"/>
              </a:spcBef>
              <a:spcAft>
                <a:spcPts val="0"/>
              </a:spcAft>
              <a:buClr>
                <a:srgbClr val="333333"/>
              </a:buClr>
              <a:buSzPts val="1050"/>
              <a:buChar char="●"/>
            </a:pPr>
            <a:r>
              <a:rPr lang="en" sz="1050">
                <a:solidFill>
                  <a:srgbClr val="333333"/>
                </a:solidFill>
              </a:rPr>
              <a:t>You want to take advantage of emerging technologies (frameworks, programming languages, etc)</a:t>
            </a:r>
            <a:endParaRPr sz="1050">
              <a:solidFill>
                <a:srgbClr val="333333"/>
              </a:solidFill>
            </a:endParaRPr>
          </a:p>
          <a:p>
            <a:pPr marL="0" lvl="0" indent="0" algn="l" rtl="0">
              <a:spcBef>
                <a:spcPts val="80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2e34d5dd02_1_10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2e34d5dd02_1_1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000">
                <a:solidFill>
                  <a:schemeClr val="folHlink"/>
                </a:solidFill>
                <a:latin typeface="Proxima Nova"/>
                <a:ea typeface="Proxima Nova"/>
                <a:cs typeface="Proxima Nova"/>
                <a:sym typeface="Proxima Nova"/>
              </a:rPr>
              <a:t>#1 Codebase</a:t>
            </a:r>
            <a:endParaRPr sz="1000">
              <a:solidFill>
                <a:schemeClr val="folHlink"/>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endParaRPr>
          </a:p>
          <a:p>
            <a:pPr marL="0" lvl="0" indent="0" algn="l" rtl="0">
              <a:spcBef>
                <a:spcPts val="0"/>
              </a:spcBef>
              <a:spcAft>
                <a:spcPts val="0"/>
              </a:spcAft>
              <a:buNone/>
            </a:pPr>
            <a:r>
              <a:rPr lang="en" sz="1000">
                <a:solidFill>
                  <a:schemeClr val="folHlink"/>
                </a:solidFill>
                <a:latin typeface="Proxima Nova"/>
                <a:ea typeface="Proxima Nova"/>
                <a:cs typeface="Proxima Nova"/>
                <a:sym typeface="Proxima Nova"/>
              </a:rPr>
              <a:t>One codebase tracked in revision control, many deploys</a:t>
            </a:r>
            <a:endParaRPr sz="1000">
              <a:solidFill>
                <a:schemeClr val="folHlink"/>
              </a:solidFill>
              <a:latin typeface="Proxima Nova"/>
              <a:ea typeface="Proxima Nova"/>
              <a:cs typeface="Proxima Nova"/>
              <a:sym typeface="Proxima Nova"/>
            </a:endParaRPr>
          </a:p>
          <a:p>
            <a:pPr marL="0" lvl="0" indent="0" algn="l" rtl="0">
              <a:spcBef>
                <a:spcPts val="0"/>
              </a:spcBef>
              <a:spcAft>
                <a:spcPts val="0"/>
              </a:spcAft>
              <a:buNone/>
            </a:pPr>
            <a:endParaRPr sz="1000">
              <a:solidFill>
                <a:schemeClr val="folHlink"/>
              </a:solidFill>
              <a:latin typeface="Proxima Nova"/>
              <a:ea typeface="Proxima Nova"/>
              <a:cs typeface="Proxima Nova"/>
              <a:sym typeface="Proxima Nova"/>
            </a:endParaRPr>
          </a:p>
          <a:p>
            <a:pPr marL="0" lvl="0" indent="0" algn="l" rtl="0">
              <a:spcBef>
                <a:spcPts val="0"/>
              </a:spcBef>
              <a:spcAft>
                <a:spcPts val="0"/>
              </a:spcAft>
              <a:buNone/>
            </a:pPr>
            <a:r>
              <a:rPr lang="en" sz="1000">
                <a:solidFill>
                  <a:schemeClr val="folHlink"/>
                </a:solidFill>
                <a:latin typeface="Proxima Nova"/>
                <a:ea typeface="Proxima Nova"/>
                <a:cs typeface="Proxima Nova"/>
                <a:sym typeface="Proxima Nova"/>
              </a:rPr>
              <a:t>#2 </a:t>
            </a:r>
            <a:r>
              <a:rPr lang="en" sz="1000">
                <a:solidFill>
                  <a:schemeClr val="folHlink"/>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Dependencies</a:t>
            </a:r>
            <a:endParaRPr sz="1000">
              <a:solidFill>
                <a:schemeClr val="folHlink"/>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endParaRPr>
          </a:p>
          <a:p>
            <a:pPr marL="0" lvl="0" indent="0" algn="l" rtl="0">
              <a:spcBef>
                <a:spcPts val="0"/>
              </a:spcBef>
              <a:spcAft>
                <a:spcPts val="0"/>
              </a:spcAft>
              <a:buNone/>
            </a:pPr>
            <a:r>
              <a:rPr lang="en" sz="1000">
                <a:solidFill>
                  <a:schemeClr val="folHlink"/>
                </a:solidFill>
                <a:latin typeface="Proxima Nova"/>
                <a:ea typeface="Proxima Nova"/>
                <a:cs typeface="Proxima Nova"/>
                <a:sym typeface="Proxima Nova"/>
              </a:rPr>
              <a:t>Explicitly declare and isolate dependencies</a:t>
            </a:r>
            <a:endParaRPr sz="1000">
              <a:solidFill>
                <a:schemeClr val="folHlink"/>
              </a:solidFill>
              <a:latin typeface="Proxima Nova"/>
              <a:ea typeface="Proxima Nova"/>
              <a:cs typeface="Proxima Nova"/>
              <a:sym typeface="Proxima Nova"/>
            </a:endParaRPr>
          </a:p>
          <a:p>
            <a:pPr marL="0" lvl="0" indent="0" algn="l" rtl="0">
              <a:spcBef>
                <a:spcPts val="1200"/>
              </a:spcBef>
              <a:spcAft>
                <a:spcPts val="0"/>
              </a:spcAft>
              <a:buNone/>
            </a:pPr>
            <a:r>
              <a:rPr lang="en" sz="1000">
                <a:solidFill>
                  <a:schemeClr val="folHlink"/>
                </a:solidFill>
                <a:latin typeface="Proxima Nova"/>
                <a:ea typeface="Proxima Nova"/>
                <a:cs typeface="Proxima Nova"/>
                <a:sym typeface="Proxima Nova"/>
              </a:rPr>
              <a:t>#3 Configuration</a:t>
            </a:r>
            <a:endParaRPr sz="1000">
              <a:solidFill>
                <a:schemeClr val="folHlink"/>
              </a:solidFill>
              <a:uFill>
                <a:noFill/>
              </a:uFill>
              <a:latin typeface="Proxima Nova"/>
              <a:ea typeface="Proxima Nova"/>
              <a:cs typeface="Proxima Nova"/>
              <a:sym typeface="Proxima Nova"/>
              <a:hlinkClick r:id="rId5">
                <a:extLst>
                  <a:ext uri="{A12FA001-AC4F-418D-AE19-62706E023703}">
                    <ahyp:hlinkClr xmlns:ahyp="http://schemas.microsoft.com/office/drawing/2018/hyperlinkcolor" val="tx"/>
                  </a:ext>
                </a:extLst>
              </a:hlinkClick>
            </a:endParaRPr>
          </a:p>
          <a:p>
            <a:pPr marL="0" lvl="0" indent="0" algn="l" rtl="0">
              <a:spcBef>
                <a:spcPts val="0"/>
              </a:spcBef>
              <a:spcAft>
                <a:spcPts val="0"/>
              </a:spcAft>
              <a:buNone/>
            </a:pPr>
            <a:r>
              <a:rPr lang="en" sz="1000">
                <a:solidFill>
                  <a:schemeClr val="folHlink"/>
                </a:solidFill>
                <a:latin typeface="Proxima Nova"/>
                <a:ea typeface="Proxima Nova"/>
                <a:cs typeface="Proxima Nova"/>
                <a:sym typeface="Proxima Nova"/>
              </a:rPr>
              <a:t>Store config in the environment</a:t>
            </a:r>
            <a:endParaRPr sz="1000">
              <a:solidFill>
                <a:schemeClr val="folHlink"/>
              </a:solidFill>
              <a:latin typeface="Proxima Nova"/>
              <a:ea typeface="Proxima Nova"/>
              <a:cs typeface="Proxima Nova"/>
              <a:sym typeface="Proxima Nova"/>
            </a:endParaRPr>
          </a:p>
          <a:p>
            <a:pPr marL="0" lvl="0" indent="0" algn="l" rtl="0">
              <a:spcBef>
                <a:spcPts val="1200"/>
              </a:spcBef>
              <a:spcAft>
                <a:spcPts val="0"/>
              </a:spcAft>
              <a:buNone/>
            </a:pPr>
            <a:r>
              <a:rPr lang="en" sz="1000">
                <a:solidFill>
                  <a:schemeClr val="folHlink"/>
                </a:solidFill>
                <a:latin typeface="Proxima Nova"/>
                <a:ea typeface="Proxima Nova"/>
                <a:cs typeface="Proxima Nova"/>
                <a:sym typeface="Proxima Nova"/>
              </a:rPr>
              <a:t>#4 </a:t>
            </a:r>
            <a:r>
              <a:rPr lang="en" sz="1000">
                <a:solidFill>
                  <a:schemeClr val="folHlink"/>
                </a:solidFill>
                <a:uFill>
                  <a:noFill/>
                </a:uFill>
                <a:latin typeface="Proxima Nova"/>
                <a:ea typeface="Proxima Nova"/>
                <a:cs typeface="Proxima Nova"/>
                <a:sym typeface="Proxima Nova"/>
                <a:hlinkClick r:id="rId6">
                  <a:extLst>
                    <a:ext uri="{A12FA001-AC4F-418D-AE19-62706E023703}">
                      <ahyp:hlinkClr xmlns:ahyp="http://schemas.microsoft.com/office/drawing/2018/hyperlinkcolor" val="tx"/>
                    </a:ext>
                  </a:extLst>
                </a:hlinkClick>
              </a:rPr>
              <a:t>Backing services</a:t>
            </a:r>
            <a:endParaRPr sz="1000">
              <a:solidFill>
                <a:schemeClr val="folHlink"/>
              </a:solidFill>
              <a:uFill>
                <a:noFill/>
              </a:uFill>
              <a:latin typeface="Proxima Nova"/>
              <a:ea typeface="Proxima Nova"/>
              <a:cs typeface="Proxima Nova"/>
              <a:sym typeface="Proxima Nova"/>
              <a:hlinkClick r:id="rId6">
                <a:extLst>
                  <a:ext uri="{A12FA001-AC4F-418D-AE19-62706E023703}">
                    <ahyp:hlinkClr xmlns:ahyp="http://schemas.microsoft.com/office/drawing/2018/hyperlinkcolor" val="tx"/>
                  </a:ext>
                </a:extLst>
              </a:hlinkClick>
            </a:endParaRPr>
          </a:p>
          <a:p>
            <a:pPr marL="0" lvl="0" indent="0" algn="l" rtl="0">
              <a:spcBef>
                <a:spcPts val="0"/>
              </a:spcBef>
              <a:spcAft>
                <a:spcPts val="0"/>
              </a:spcAft>
              <a:buNone/>
            </a:pPr>
            <a:r>
              <a:rPr lang="en" sz="1000">
                <a:solidFill>
                  <a:schemeClr val="folHlink"/>
                </a:solidFill>
                <a:latin typeface="Proxima Nova"/>
                <a:ea typeface="Proxima Nova"/>
                <a:cs typeface="Proxima Nova"/>
                <a:sym typeface="Proxima Nova"/>
              </a:rPr>
              <a:t>Treat backing services as attached resources</a:t>
            </a:r>
            <a:endParaRPr sz="1000">
              <a:solidFill>
                <a:schemeClr val="folHlink"/>
              </a:solidFill>
              <a:latin typeface="Proxima Nova"/>
              <a:ea typeface="Proxima Nova"/>
              <a:cs typeface="Proxima Nova"/>
              <a:sym typeface="Proxima Nova"/>
            </a:endParaRPr>
          </a:p>
          <a:p>
            <a:pPr marL="0" lvl="0" indent="0" algn="l" rtl="0">
              <a:spcBef>
                <a:spcPts val="1200"/>
              </a:spcBef>
              <a:spcAft>
                <a:spcPts val="0"/>
              </a:spcAft>
              <a:buNone/>
            </a:pPr>
            <a:r>
              <a:rPr lang="en" sz="1000">
                <a:solidFill>
                  <a:schemeClr val="folHlink"/>
                </a:solidFill>
                <a:latin typeface="Proxima Nova"/>
                <a:ea typeface="Proxima Nova"/>
                <a:cs typeface="Proxima Nova"/>
                <a:sym typeface="Proxima Nova"/>
              </a:rPr>
              <a:t>#5 </a:t>
            </a:r>
            <a:r>
              <a:rPr lang="en" sz="1000">
                <a:solidFill>
                  <a:schemeClr val="folHlink"/>
                </a:solidFill>
                <a:uFill>
                  <a:noFill/>
                </a:uFill>
                <a:latin typeface="Proxima Nova"/>
                <a:ea typeface="Proxima Nova"/>
                <a:cs typeface="Proxima Nova"/>
                <a:sym typeface="Proxima Nova"/>
                <a:hlinkClick r:id="rId7">
                  <a:extLst>
                    <a:ext uri="{A12FA001-AC4F-418D-AE19-62706E023703}">
                      <ahyp:hlinkClr xmlns:ahyp="http://schemas.microsoft.com/office/drawing/2018/hyperlinkcolor" val="tx"/>
                    </a:ext>
                  </a:extLst>
                </a:hlinkClick>
              </a:rPr>
              <a:t>Build, release, run</a:t>
            </a:r>
            <a:endParaRPr sz="1000">
              <a:solidFill>
                <a:schemeClr val="folHlink"/>
              </a:solidFill>
              <a:uFill>
                <a:noFill/>
              </a:uFill>
              <a:latin typeface="Proxima Nova"/>
              <a:ea typeface="Proxima Nova"/>
              <a:cs typeface="Proxima Nova"/>
              <a:sym typeface="Proxima Nova"/>
              <a:hlinkClick r:id="rId7">
                <a:extLst>
                  <a:ext uri="{A12FA001-AC4F-418D-AE19-62706E023703}">
                    <ahyp:hlinkClr xmlns:ahyp="http://schemas.microsoft.com/office/drawing/2018/hyperlinkcolor" val="tx"/>
                  </a:ext>
                </a:extLst>
              </a:hlinkClick>
            </a:endParaRPr>
          </a:p>
          <a:p>
            <a:pPr marL="0" lvl="0" indent="0" algn="l" rtl="0">
              <a:spcBef>
                <a:spcPts val="0"/>
              </a:spcBef>
              <a:spcAft>
                <a:spcPts val="0"/>
              </a:spcAft>
              <a:buNone/>
            </a:pPr>
            <a:r>
              <a:rPr lang="en" sz="1000">
                <a:solidFill>
                  <a:schemeClr val="folHlink"/>
                </a:solidFill>
                <a:latin typeface="Proxima Nova"/>
                <a:ea typeface="Proxima Nova"/>
                <a:cs typeface="Proxima Nova"/>
                <a:sym typeface="Proxima Nova"/>
              </a:rPr>
              <a:t>Strictly separate build and run stages</a:t>
            </a:r>
            <a:endParaRPr sz="1000">
              <a:solidFill>
                <a:schemeClr val="folHlink"/>
              </a:solidFill>
              <a:latin typeface="Proxima Nova"/>
              <a:ea typeface="Proxima Nova"/>
              <a:cs typeface="Proxima Nova"/>
              <a:sym typeface="Proxima Nova"/>
            </a:endParaRPr>
          </a:p>
          <a:p>
            <a:pPr marL="0" lvl="0" indent="0" algn="l" rtl="0">
              <a:spcBef>
                <a:spcPts val="0"/>
              </a:spcBef>
              <a:spcAft>
                <a:spcPts val="0"/>
              </a:spcAft>
              <a:buNone/>
            </a:pPr>
            <a:endParaRPr sz="1000">
              <a:solidFill>
                <a:schemeClr val="folHlink"/>
              </a:solidFill>
              <a:latin typeface="Proxima Nova"/>
              <a:ea typeface="Proxima Nova"/>
              <a:cs typeface="Proxima Nova"/>
              <a:sym typeface="Proxima Nova"/>
            </a:endParaRPr>
          </a:p>
          <a:p>
            <a:pPr marL="0" lvl="0" indent="0" algn="l" rtl="0">
              <a:spcBef>
                <a:spcPts val="0"/>
              </a:spcBef>
              <a:spcAft>
                <a:spcPts val="0"/>
              </a:spcAft>
              <a:buNone/>
            </a:pPr>
            <a:r>
              <a:rPr lang="en" sz="1000">
                <a:solidFill>
                  <a:schemeClr val="folHlink"/>
                </a:solidFill>
                <a:latin typeface="Proxima Nova"/>
                <a:ea typeface="Proxima Nova"/>
                <a:cs typeface="Proxima Nova"/>
                <a:sym typeface="Proxima Nova"/>
              </a:rPr>
              <a:t>#6 </a:t>
            </a:r>
            <a:r>
              <a:rPr lang="en" sz="1000">
                <a:solidFill>
                  <a:schemeClr val="folHlink"/>
                </a:solidFill>
                <a:uFill>
                  <a:noFill/>
                </a:uFill>
                <a:latin typeface="Proxima Nova"/>
                <a:ea typeface="Proxima Nova"/>
                <a:cs typeface="Proxima Nova"/>
                <a:sym typeface="Proxima Nova"/>
                <a:hlinkClick r:id="rId8">
                  <a:extLst>
                    <a:ext uri="{A12FA001-AC4F-418D-AE19-62706E023703}">
                      <ahyp:hlinkClr xmlns:ahyp="http://schemas.microsoft.com/office/drawing/2018/hyperlinkcolor" val="tx"/>
                    </a:ext>
                  </a:extLst>
                </a:hlinkClick>
              </a:rPr>
              <a:t>Processes</a:t>
            </a:r>
            <a:endParaRPr sz="1000">
              <a:solidFill>
                <a:schemeClr val="folHlink"/>
              </a:solidFill>
              <a:uFill>
                <a:noFill/>
              </a:uFill>
              <a:latin typeface="Proxima Nova"/>
              <a:ea typeface="Proxima Nova"/>
              <a:cs typeface="Proxima Nova"/>
              <a:sym typeface="Proxima Nova"/>
              <a:hlinkClick r:id="rId8">
                <a:extLst>
                  <a:ext uri="{A12FA001-AC4F-418D-AE19-62706E023703}">
                    <ahyp:hlinkClr xmlns:ahyp="http://schemas.microsoft.com/office/drawing/2018/hyperlinkcolor" val="tx"/>
                  </a:ext>
                </a:extLst>
              </a:hlinkClick>
            </a:endParaRPr>
          </a:p>
          <a:p>
            <a:pPr marL="0" lvl="0" indent="0" algn="l" rtl="0">
              <a:spcBef>
                <a:spcPts val="0"/>
              </a:spcBef>
              <a:spcAft>
                <a:spcPts val="0"/>
              </a:spcAft>
              <a:buNone/>
            </a:pPr>
            <a:r>
              <a:rPr lang="en" sz="1000">
                <a:solidFill>
                  <a:schemeClr val="folHlink"/>
                </a:solidFill>
                <a:latin typeface="Proxima Nova"/>
                <a:ea typeface="Proxima Nova"/>
                <a:cs typeface="Proxima Nova"/>
                <a:sym typeface="Proxima Nova"/>
              </a:rPr>
              <a:t>Execute the app as one or more stateless processes</a:t>
            </a:r>
            <a:endParaRPr sz="1000">
              <a:solidFill>
                <a:schemeClr val="folHlink"/>
              </a:solidFill>
              <a:latin typeface="Proxima Nova"/>
              <a:ea typeface="Proxima Nova"/>
              <a:cs typeface="Proxima Nova"/>
              <a:sym typeface="Proxima Nova"/>
            </a:endParaRPr>
          </a:p>
          <a:p>
            <a:pPr marL="0" lvl="0" indent="0" algn="l" rtl="0">
              <a:spcBef>
                <a:spcPts val="1200"/>
              </a:spcBef>
              <a:spcAft>
                <a:spcPts val="0"/>
              </a:spcAft>
              <a:buNone/>
            </a:pPr>
            <a:r>
              <a:rPr lang="en" sz="1000">
                <a:solidFill>
                  <a:schemeClr val="folHlink"/>
                </a:solidFill>
                <a:latin typeface="Proxima Nova"/>
                <a:ea typeface="Proxima Nova"/>
                <a:cs typeface="Proxima Nova"/>
                <a:sym typeface="Proxima Nova"/>
              </a:rPr>
              <a:t>#7 Port Binding</a:t>
            </a:r>
            <a:endParaRPr sz="1000">
              <a:solidFill>
                <a:schemeClr val="folHlink"/>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endParaRPr>
          </a:p>
          <a:p>
            <a:pPr marL="0" lvl="0" indent="0" algn="l" rtl="0">
              <a:spcBef>
                <a:spcPts val="0"/>
              </a:spcBef>
              <a:spcAft>
                <a:spcPts val="0"/>
              </a:spcAft>
              <a:buNone/>
            </a:pPr>
            <a:r>
              <a:rPr lang="en" sz="1000">
                <a:solidFill>
                  <a:schemeClr val="folHlink"/>
                </a:solidFill>
                <a:latin typeface="Proxima Nova"/>
                <a:ea typeface="Proxima Nova"/>
                <a:cs typeface="Proxima Nova"/>
                <a:sym typeface="Proxima Nova"/>
              </a:rPr>
              <a:t>Export services via ports</a:t>
            </a:r>
            <a:endParaRPr sz="1000">
              <a:solidFill>
                <a:schemeClr val="folHlink"/>
              </a:solidFill>
              <a:latin typeface="Proxima Nova"/>
              <a:ea typeface="Proxima Nova"/>
              <a:cs typeface="Proxima Nova"/>
              <a:sym typeface="Proxima Nova"/>
            </a:endParaRPr>
          </a:p>
          <a:p>
            <a:pPr marL="0" lvl="0" indent="0" algn="l" rtl="0">
              <a:spcBef>
                <a:spcPts val="0"/>
              </a:spcBef>
              <a:spcAft>
                <a:spcPts val="0"/>
              </a:spcAft>
              <a:buNone/>
            </a:pPr>
            <a:endParaRPr sz="1000">
              <a:solidFill>
                <a:schemeClr val="folHlink"/>
              </a:solidFill>
              <a:latin typeface="Proxima Nova"/>
              <a:ea typeface="Proxima Nova"/>
              <a:cs typeface="Proxima Nova"/>
              <a:sym typeface="Proxima Nova"/>
            </a:endParaRPr>
          </a:p>
          <a:p>
            <a:pPr marL="0" lvl="0" indent="0" algn="l" rtl="0">
              <a:spcBef>
                <a:spcPts val="0"/>
              </a:spcBef>
              <a:spcAft>
                <a:spcPts val="0"/>
              </a:spcAft>
              <a:buNone/>
            </a:pPr>
            <a:r>
              <a:rPr lang="en" sz="1000">
                <a:solidFill>
                  <a:schemeClr val="folHlink"/>
                </a:solidFill>
                <a:latin typeface="Proxima Nova"/>
                <a:ea typeface="Proxima Nova"/>
                <a:cs typeface="Proxima Nova"/>
                <a:sym typeface="Proxima Nova"/>
              </a:rPr>
              <a:t>#8 Concurrency</a:t>
            </a:r>
            <a:endParaRPr sz="1000">
              <a:solidFill>
                <a:schemeClr val="folHlink"/>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endParaRPr>
          </a:p>
          <a:p>
            <a:pPr marL="0" lvl="0" indent="0" algn="l" rtl="0">
              <a:spcBef>
                <a:spcPts val="0"/>
              </a:spcBef>
              <a:spcAft>
                <a:spcPts val="0"/>
              </a:spcAft>
              <a:buNone/>
            </a:pPr>
            <a:r>
              <a:rPr lang="en" sz="1000">
                <a:solidFill>
                  <a:schemeClr val="folHlink"/>
                </a:solidFill>
                <a:latin typeface="Proxima Nova"/>
                <a:ea typeface="Proxima Nova"/>
                <a:cs typeface="Proxima Nova"/>
                <a:sym typeface="Proxima Nova"/>
              </a:rPr>
              <a:t>Scale out via the process model</a:t>
            </a:r>
            <a:endParaRPr sz="1000">
              <a:solidFill>
                <a:schemeClr val="folHlink"/>
              </a:solidFill>
              <a:latin typeface="Proxima Nova"/>
              <a:ea typeface="Proxima Nova"/>
              <a:cs typeface="Proxima Nova"/>
              <a:sym typeface="Proxima Nova"/>
            </a:endParaRPr>
          </a:p>
          <a:p>
            <a:pPr marL="0" lvl="0" indent="0" algn="l" rtl="0">
              <a:spcBef>
                <a:spcPts val="1200"/>
              </a:spcBef>
              <a:spcAft>
                <a:spcPts val="0"/>
              </a:spcAft>
              <a:buNone/>
            </a:pPr>
            <a:r>
              <a:rPr lang="en" sz="1000">
                <a:solidFill>
                  <a:schemeClr val="folHlink"/>
                </a:solidFill>
                <a:latin typeface="Proxima Nova"/>
                <a:ea typeface="Proxima Nova"/>
                <a:cs typeface="Proxima Nova"/>
                <a:sym typeface="Proxima Nova"/>
              </a:rPr>
              <a:t>#9 Disposability</a:t>
            </a:r>
            <a:endParaRPr sz="1000">
              <a:solidFill>
                <a:schemeClr val="folHlink"/>
              </a:solidFill>
              <a:uFill>
                <a:noFill/>
              </a:uFill>
              <a:latin typeface="Proxima Nova"/>
              <a:ea typeface="Proxima Nova"/>
              <a:cs typeface="Proxima Nova"/>
              <a:sym typeface="Proxima Nova"/>
              <a:hlinkClick r:id="rId5">
                <a:extLst>
                  <a:ext uri="{A12FA001-AC4F-418D-AE19-62706E023703}">
                    <ahyp:hlinkClr xmlns:ahyp="http://schemas.microsoft.com/office/drawing/2018/hyperlinkcolor" val="tx"/>
                  </a:ext>
                </a:extLst>
              </a:hlinkClick>
            </a:endParaRPr>
          </a:p>
          <a:p>
            <a:pPr marL="0" lvl="0" indent="0" algn="l" rtl="0">
              <a:spcBef>
                <a:spcPts val="0"/>
              </a:spcBef>
              <a:spcAft>
                <a:spcPts val="0"/>
              </a:spcAft>
              <a:buNone/>
            </a:pPr>
            <a:r>
              <a:rPr lang="en" sz="1000">
                <a:solidFill>
                  <a:schemeClr val="folHlink"/>
                </a:solidFill>
                <a:latin typeface="Proxima Nova"/>
                <a:ea typeface="Proxima Nova"/>
                <a:cs typeface="Proxima Nova"/>
                <a:sym typeface="Proxima Nova"/>
              </a:rPr>
              <a:t>Maximize robustness with fast startup and graceful shutdown</a:t>
            </a:r>
            <a:endParaRPr sz="1000">
              <a:solidFill>
                <a:schemeClr val="folHlink"/>
              </a:solidFill>
              <a:latin typeface="Proxima Nova"/>
              <a:ea typeface="Proxima Nova"/>
              <a:cs typeface="Proxima Nova"/>
              <a:sym typeface="Proxima Nova"/>
            </a:endParaRPr>
          </a:p>
          <a:p>
            <a:pPr marL="0" lvl="0" indent="0" algn="l" rtl="0">
              <a:spcBef>
                <a:spcPts val="1200"/>
              </a:spcBef>
              <a:spcAft>
                <a:spcPts val="0"/>
              </a:spcAft>
              <a:buNone/>
            </a:pPr>
            <a:r>
              <a:rPr lang="en" sz="1000">
                <a:solidFill>
                  <a:schemeClr val="folHlink"/>
                </a:solidFill>
                <a:latin typeface="Proxima Nova"/>
                <a:ea typeface="Proxima Nova"/>
                <a:cs typeface="Proxima Nova"/>
                <a:sym typeface="Proxima Nova"/>
              </a:rPr>
              <a:t>#10 Dev/Prod Parity</a:t>
            </a:r>
            <a:endParaRPr sz="1000">
              <a:solidFill>
                <a:schemeClr val="folHlink"/>
              </a:solidFill>
              <a:uFill>
                <a:noFill/>
              </a:uFill>
              <a:latin typeface="Proxima Nova"/>
              <a:ea typeface="Proxima Nova"/>
              <a:cs typeface="Proxima Nova"/>
              <a:sym typeface="Proxima Nova"/>
              <a:hlinkClick r:id="rId6">
                <a:extLst>
                  <a:ext uri="{A12FA001-AC4F-418D-AE19-62706E023703}">
                    <ahyp:hlinkClr xmlns:ahyp="http://schemas.microsoft.com/office/drawing/2018/hyperlinkcolor" val="tx"/>
                  </a:ext>
                </a:extLst>
              </a:hlinkClick>
            </a:endParaRPr>
          </a:p>
          <a:p>
            <a:pPr marL="0" lvl="0" indent="0" algn="l" rtl="0">
              <a:spcBef>
                <a:spcPts val="0"/>
              </a:spcBef>
              <a:spcAft>
                <a:spcPts val="0"/>
              </a:spcAft>
              <a:buNone/>
            </a:pPr>
            <a:r>
              <a:rPr lang="en" sz="1000">
                <a:solidFill>
                  <a:schemeClr val="folHlink"/>
                </a:solidFill>
                <a:latin typeface="Proxima Nova"/>
                <a:ea typeface="Proxima Nova"/>
                <a:cs typeface="Proxima Nova"/>
                <a:sym typeface="Proxima Nova"/>
              </a:rPr>
              <a:t>Keep dev to prod as close as possible</a:t>
            </a:r>
            <a:endParaRPr sz="1000">
              <a:solidFill>
                <a:schemeClr val="folHlink"/>
              </a:solidFill>
              <a:latin typeface="Proxima Nova"/>
              <a:ea typeface="Proxima Nova"/>
              <a:cs typeface="Proxima Nova"/>
              <a:sym typeface="Proxima Nova"/>
            </a:endParaRPr>
          </a:p>
          <a:p>
            <a:pPr marL="0" lvl="0" indent="0" algn="l" rtl="0">
              <a:spcBef>
                <a:spcPts val="1200"/>
              </a:spcBef>
              <a:spcAft>
                <a:spcPts val="0"/>
              </a:spcAft>
              <a:buNone/>
            </a:pPr>
            <a:r>
              <a:rPr lang="en" sz="1000">
                <a:solidFill>
                  <a:schemeClr val="folHlink"/>
                </a:solidFill>
                <a:latin typeface="Proxima Nova"/>
                <a:ea typeface="Proxima Nova"/>
                <a:cs typeface="Proxima Nova"/>
                <a:sym typeface="Proxima Nova"/>
              </a:rPr>
              <a:t>#11 Logs</a:t>
            </a:r>
            <a:endParaRPr sz="1000">
              <a:solidFill>
                <a:schemeClr val="folHlink"/>
              </a:solidFill>
              <a:uFill>
                <a:noFill/>
              </a:uFill>
              <a:latin typeface="Proxima Nova"/>
              <a:ea typeface="Proxima Nova"/>
              <a:cs typeface="Proxima Nova"/>
              <a:sym typeface="Proxima Nova"/>
              <a:hlinkClick r:id="rId7">
                <a:extLst>
                  <a:ext uri="{A12FA001-AC4F-418D-AE19-62706E023703}">
                    <ahyp:hlinkClr xmlns:ahyp="http://schemas.microsoft.com/office/drawing/2018/hyperlinkcolor" val="tx"/>
                  </a:ext>
                </a:extLst>
              </a:hlinkClick>
            </a:endParaRPr>
          </a:p>
          <a:p>
            <a:pPr marL="0" lvl="0" indent="0" algn="l" rtl="0">
              <a:spcBef>
                <a:spcPts val="0"/>
              </a:spcBef>
              <a:spcAft>
                <a:spcPts val="0"/>
              </a:spcAft>
              <a:buNone/>
            </a:pPr>
            <a:r>
              <a:rPr lang="en" sz="1000">
                <a:solidFill>
                  <a:schemeClr val="folHlink"/>
                </a:solidFill>
                <a:latin typeface="Proxima Nova"/>
                <a:ea typeface="Proxima Nova"/>
                <a:cs typeface="Proxima Nova"/>
                <a:sym typeface="Proxima Nova"/>
              </a:rPr>
              <a:t>Treat logs as event streams</a:t>
            </a:r>
            <a:endParaRPr sz="1000">
              <a:solidFill>
                <a:schemeClr val="folHlink"/>
              </a:solidFill>
              <a:latin typeface="Proxima Nova"/>
              <a:ea typeface="Proxima Nova"/>
              <a:cs typeface="Proxima Nova"/>
              <a:sym typeface="Proxima Nova"/>
            </a:endParaRPr>
          </a:p>
          <a:p>
            <a:pPr marL="0" lvl="0" indent="0" algn="l" rtl="0">
              <a:spcBef>
                <a:spcPts val="0"/>
              </a:spcBef>
              <a:spcAft>
                <a:spcPts val="0"/>
              </a:spcAft>
              <a:buNone/>
            </a:pPr>
            <a:endParaRPr sz="1000">
              <a:solidFill>
                <a:schemeClr val="folHlink"/>
              </a:solidFill>
              <a:latin typeface="Proxima Nova"/>
              <a:ea typeface="Proxima Nova"/>
              <a:cs typeface="Proxima Nova"/>
              <a:sym typeface="Proxima Nova"/>
            </a:endParaRPr>
          </a:p>
          <a:p>
            <a:pPr marL="0" lvl="0" indent="0" algn="l" rtl="0">
              <a:spcBef>
                <a:spcPts val="0"/>
              </a:spcBef>
              <a:spcAft>
                <a:spcPts val="0"/>
              </a:spcAft>
              <a:buNone/>
            </a:pPr>
            <a:r>
              <a:rPr lang="en" sz="1000">
                <a:solidFill>
                  <a:schemeClr val="folHlink"/>
                </a:solidFill>
                <a:latin typeface="Proxima Nova"/>
                <a:ea typeface="Proxima Nova"/>
                <a:cs typeface="Proxima Nova"/>
                <a:sym typeface="Proxima Nova"/>
              </a:rPr>
              <a:t>#12 Admin </a:t>
            </a:r>
            <a:r>
              <a:rPr lang="en" sz="1000">
                <a:solidFill>
                  <a:schemeClr val="folHlink"/>
                </a:solidFill>
                <a:uFill>
                  <a:noFill/>
                </a:uFill>
                <a:latin typeface="Proxima Nova"/>
                <a:ea typeface="Proxima Nova"/>
                <a:cs typeface="Proxima Nova"/>
                <a:sym typeface="Proxima Nova"/>
                <a:hlinkClick r:id="rId8">
                  <a:extLst>
                    <a:ext uri="{A12FA001-AC4F-418D-AE19-62706E023703}">
                      <ahyp:hlinkClr xmlns:ahyp="http://schemas.microsoft.com/office/drawing/2018/hyperlinkcolor" val="tx"/>
                    </a:ext>
                  </a:extLst>
                </a:hlinkClick>
              </a:rPr>
              <a:t>Processes</a:t>
            </a:r>
            <a:endParaRPr sz="1000">
              <a:solidFill>
                <a:schemeClr val="folHlink"/>
              </a:solidFill>
              <a:uFill>
                <a:noFill/>
              </a:uFill>
              <a:latin typeface="Proxima Nova"/>
              <a:ea typeface="Proxima Nova"/>
              <a:cs typeface="Proxima Nova"/>
              <a:sym typeface="Proxima Nova"/>
              <a:hlinkClick r:id="rId8">
                <a:extLst>
                  <a:ext uri="{A12FA001-AC4F-418D-AE19-62706E023703}">
                    <ahyp:hlinkClr xmlns:ahyp="http://schemas.microsoft.com/office/drawing/2018/hyperlinkcolor" val="tx"/>
                  </a:ext>
                </a:extLst>
              </a:hlinkClick>
            </a:endParaRPr>
          </a:p>
          <a:p>
            <a:pPr marL="0" lvl="0" indent="0" algn="l" rtl="0">
              <a:spcBef>
                <a:spcPts val="0"/>
              </a:spcBef>
              <a:spcAft>
                <a:spcPts val="0"/>
              </a:spcAft>
              <a:buNone/>
            </a:pPr>
            <a:r>
              <a:rPr lang="en" sz="1000">
                <a:solidFill>
                  <a:schemeClr val="folHlink"/>
                </a:solidFill>
                <a:latin typeface="Proxima Nova"/>
                <a:ea typeface="Proxima Nova"/>
                <a:cs typeface="Proxima Nova"/>
                <a:sym typeface="Proxima Nova"/>
              </a:rPr>
              <a:t>Run admin and management tasks as one-off processes</a:t>
            </a:r>
            <a:endParaRPr sz="1000">
              <a:solidFill>
                <a:schemeClr val="folHlink"/>
              </a:solidFill>
              <a:latin typeface="Proxima Nova"/>
              <a:ea typeface="Proxima Nova"/>
              <a:cs typeface="Proxima Nova"/>
              <a:sym typeface="Proxima Nova"/>
            </a:endParaRPr>
          </a:p>
          <a:p>
            <a:pPr marL="0" lvl="0" indent="0" algn="l" rtl="0">
              <a:spcBef>
                <a:spcPts val="0"/>
              </a:spcBef>
              <a:spcAft>
                <a:spcPts val="0"/>
              </a:spcAft>
              <a:buNone/>
            </a:pPr>
            <a:endParaRPr sz="1000">
              <a:solidFill>
                <a:schemeClr val="folHlink"/>
              </a:solidFill>
              <a:latin typeface="Proxima Nova"/>
              <a:ea typeface="Proxima Nova"/>
              <a:cs typeface="Proxima Nova"/>
              <a:sym typeface="Proxima Nova"/>
            </a:endParaRPr>
          </a:p>
          <a:p>
            <a:pPr marL="0" lvl="0" indent="0" algn="l" rtl="0">
              <a:spcBef>
                <a:spcPts val="0"/>
              </a:spcBef>
              <a:spcAft>
                <a:spcPts val="0"/>
              </a:spcAft>
              <a:buNone/>
            </a:pPr>
            <a:endParaRPr sz="1000">
              <a:solidFill>
                <a:schemeClr val="folHlink"/>
              </a:solidFill>
              <a:latin typeface="Proxima Nova"/>
              <a:ea typeface="Proxima Nova"/>
              <a:cs typeface="Proxima Nova"/>
              <a:sym typeface="Proxima Nova"/>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2f36eb70f6_0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2f36eb70f6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e34d5dd02_1_1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e34d5dd02_1_1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Domain Driven design can help solve the following problems….</a:t>
            </a:r>
            <a:endParaRPr/>
          </a:p>
          <a:p>
            <a:pPr marL="0" lvl="0" indent="0" algn="l" rtl="0">
              <a:lnSpc>
                <a:spcPct val="115000"/>
              </a:lnSpc>
              <a:spcBef>
                <a:spcPts val="400"/>
              </a:spcBef>
              <a:spcAft>
                <a:spcPts val="0"/>
              </a:spcAft>
              <a:buClr>
                <a:schemeClr val="folHlink"/>
              </a:buClr>
              <a:buSzPts val="1100"/>
              <a:buFont typeface="Arial"/>
              <a:buNone/>
            </a:pPr>
            <a:endParaRPr sz="1400">
              <a:solidFill>
                <a:srgbClr val="333333"/>
              </a:solidFill>
              <a:latin typeface="Georgia"/>
              <a:ea typeface="Georgia"/>
              <a:cs typeface="Georgia"/>
              <a:sym typeface="Georgia"/>
            </a:endParaRPr>
          </a:p>
          <a:p>
            <a:pPr marL="0" lvl="0" indent="0" algn="l" rtl="0">
              <a:spcBef>
                <a:spcPts val="4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2a92490ea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2a92490e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design </a:t>
            </a:r>
            <a:r>
              <a:rPr lang="en" sz="1400">
                <a:solidFill>
                  <a:srgbClr val="333333"/>
                </a:solidFill>
                <a:highlight>
                  <a:srgbClr val="FFFFFF"/>
                </a:highlight>
                <a:latin typeface="Georgia"/>
                <a:ea typeface="Georgia"/>
                <a:cs typeface="Georgia"/>
                <a:sym typeface="Georgia"/>
              </a:rPr>
              <a:t> highlights what is strategically important to your business, how to divide up the work by importance, and how to best integrate as needed.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a63ab6e49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a63ab6e4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2a92490ea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2a92490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6"/>
        <p:cNvGrpSpPr/>
        <p:nvPr/>
      </p:nvGrpSpPr>
      <p:grpSpPr>
        <a:xfrm>
          <a:off x="0" y="0"/>
          <a:ext cx="0" cy="0"/>
          <a:chOff x="0" y="0"/>
          <a:chExt cx="0" cy="0"/>
        </a:xfrm>
      </p:grpSpPr>
      <p:pic>
        <p:nvPicPr>
          <p:cNvPr id="7" name="Google Shape;7;p2"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Google Shape;8;p2"/>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9" name="Google Shape;9;p2"/>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0" name="Google Shape;10;p2"/>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 name="Google Shape;11;p2"/>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2" name="Google Shape;12;p2"/>
          <p:cNvGrpSpPr/>
          <p:nvPr/>
        </p:nvGrpSpPr>
        <p:grpSpPr>
          <a:xfrm>
            <a:off x="634507" y="819388"/>
            <a:ext cx="1337013" cy="313170"/>
            <a:chOff x="1841475" y="2392725"/>
            <a:chExt cx="3928925" cy="920275"/>
          </a:xfrm>
        </p:grpSpPr>
        <p:sp>
          <p:nvSpPr>
            <p:cNvPr id="13" name="Google Shape;13;p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118"/>
        <p:cNvGrpSpPr/>
        <p:nvPr/>
      </p:nvGrpSpPr>
      <p:grpSpPr>
        <a:xfrm>
          <a:off x="0" y="0"/>
          <a:ext cx="0" cy="0"/>
          <a:chOff x="0" y="0"/>
          <a:chExt cx="0" cy="0"/>
        </a:xfrm>
      </p:grpSpPr>
      <p:cxnSp>
        <p:nvCxnSpPr>
          <p:cNvPr id="119" name="Google Shape;119;p11"/>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20" name="Google Shape;120;p11"/>
          <p:cNvGrpSpPr/>
          <p:nvPr/>
        </p:nvGrpSpPr>
        <p:grpSpPr>
          <a:xfrm>
            <a:off x="287525" y="4854556"/>
            <a:ext cx="634914" cy="148716"/>
            <a:chOff x="1841475" y="2392725"/>
            <a:chExt cx="3928925" cy="920275"/>
          </a:xfrm>
        </p:grpSpPr>
        <p:sp>
          <p:nvSpPr>
            <p:cNvPr id="121" name="Google Shape;121;p1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 name="Google Shape;130;p11"/>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31" name="Google Shape;131;p11"/>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32" name="Google Shape;132;p11"/>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133"/>
        <p:cNvGrpSpPr/>
        <p:nvPr/>
      </p:nvGrpSpPr>
      <p:grpSpPr>
        <a:xfrm>
          <a:off x="0" y="0"/>
          <a:ext cx="0" cy="0"/>
          <a:chOff x="0" y="0"/>
          <a:chExt cx="0" cy="0"/>
        </a:xfrm>
      </p:grpSpPr>
      <p:sp>
        <p:nvSpPr>
          <p:cNvPr id="134" name="Google Shape;134;p12"/>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35" name="Google Shape;135;p12"/>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136" name="Google Shape;136;p12"/>
          <p:cNvGrpSpPr/>
          <p:nvPr/>
        </p:nvGrpSpPr>
        <p:grpSpPr>
          <a:xfrm>
            <a:off x="287525" y="4854556"/>
            <a:ext cx="634914" cy="148716"/>
            <a:chOff x="1841475" y="2392725"/>
            <a:chExt cx="3928925" cy="920275"/>
          </a:xfrm>
        </p:grpSpPr>
        <p:sp>
          <p:nvSpPr>
            <p:cNvPr id="137" name="Google Shape;137;p1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2"/>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 name="Google Shape;146;p12"/>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147"/>
        <p:cNvGrpSpPr/>
        <p:nvPr/>
      </p:nvGrpSpPr>
      <p:grpSpPr>
        <a:xfrm>
          <a:off x="0" y="0"/>
          <a:ext cx="0" cy="0"/>
          <a:chOff x="0" y="0"/>
          <a:chExt cx="0" cy="0"/>
        </a:xfrm>
      </p:grpSpPr>
      <p:grpSp>
        <p:nvGrpSpPr>
          <p:cNvPr id="148" name="Google Shape;148;p13"/>
          <p:cNvGrpSpPr/>
          <p:nvPr/>
        </p:nvGrpSpPr>
        <p:grpSpPr>
          <a:xfrm>
            <a:off x="287525" y="4854556"/>
            <a:ext cx="634914" cy="148716"/>
            <a:chOff x="1841475" y="2392725"/>
            <a:chExt cx="3928925" cy="920275"/>
          </a:xfrm>
        </p:grpSpPr>
        <p:sp>
          <p:nvSpPr>
            <p:cNvPr id="149" name="Google Shape;149;p1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1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 name="Google Shape;158;p13"/>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59" name="Google Shape;159;p13"/>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60" name="Google Shape;160;p13"/>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61" name="Google Shape;161;p13"/>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62" name="Google Shape;162;p13"/>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163" name="Google Shape;163;p13"/>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noAutofit/>
          </a:bodyPr>
          <a:lstStyle>
            <a:lvl1pPr marL="457200" lvl="0" indent="-29845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4" name="Google Shape;164;p13"/>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5" name="Google Shape;165;p13"/>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votal-midnight-theme" type="title">
  <p:cSld name="TITLE">
    <p:bg>
      <p:bgPr>
        <a:solidFill>
          <a:srgbClr val="042C45"/>
        </a:solidFill>
        <a:effectLst/>
      </p:bgPr>
    </p:bg>
    <p:spTree>
      <p:nvGrpSpPr>
        <p:cNvPr id="1" name="Shape 166"/>
        <p:cNvGrpSpPr/>
        <p:nvPr/>
      </p:nvGrpSpPr>
      <p:grpSpPr>
        <a:xfrm>
          <a:off x="0" y="0"/>
          <a:ext cx="0" cy="0"/>
          <a:chOff x="0" y="0"/>
          <a:chExt cx="0" cy="0"/>
        </a:xfrm>
      </p:grpSpPr>
      <p:sp>
        <p:nvSpPr>
          <p:cNvPr id="167" name="Google Shape;167;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rgbClr val="35E5CF"/>
              </a:buClr>
              <a:buSzPts val="5200"/>
              <a:buFont typeface="Proxima Nova"/>
              <a:buChar char="●"/>
              <a:defRPr sz="5200">
                <a:solidFill>
                  <a:srgbClr val="35E5CF"/>
                </a:solidFill>
                <a:latin typeface="Proxima Nova"/>
                <a:ea typeface="Proxima Nova"/>
                <a:cs typeface="Proxima Nova"/>
                <a:sym typeface="Proxima Nova"/>
              </a:defRPr>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35E5CF"/>
              </a:buClr>
              <a:buSzPts val="2800"/>
              <a:buFont typeface="Proxima Nova"/>
              <a:buNone/>
              <a:defRPr sz="2800">
                <a:solidFill>
                  <a:srgbClr val="35E5CF"/>
                </a:solidFill>
                <a:latin typeface="Proxima Nova"/>
                <a:ea typeface="Proxima Nova"/>
                <a:cs typeface="Proxima Nova"/>
                <a:sym typeface="Proxima Nova"/>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9"/>
        <p:cNvGrpSpPr/>
        <p:nvPr/>
      </p:nvGrpSpPr>
      <p:grpSpPr>
        <a:xfrm>
          <a:off x="0" y="0"/>
          <a:ext cx="0" cy="0"/>
          <a:chOff x="0" y="0"/>
          <a:chExt cx="0" cy="0"/>
        </a:xfrm>
      </p:grpSpPr>
      <p:sp>
        <p:nvSpPr>
          <p:cNvPr id="170" name="Google Shape;170;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1" name="Google Shape;171;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2" name="Google Shape;17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 Blank logo">
  <p:cSld name=" Blank logo">
    <p:spTree>
      <p:nvGrpSpPr>
        <p:cNvPr id="1" name="Shape 173"/>
        <p:cNvGrpSpPr/>
        <p:nvPr/>
      </p:nvGrpSpPr>
      <p:grpSpPr>
        <a:xfrm>
          <a:off x="0" y="0"/>
          <a:ext cx="0" cy="0"/>
          <a:chOff x="0" y="0"/>
          <a:chExt cx="0" cy="0"/>
        </a:xfrm>
      </p:grpSpPr>
      <p:sp>
        <p:nvSpPr>
          <p:cNvPr id="174" name="Google Shape;174;p16"/>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900" b="0" i="0" u="none" strike="noStrike" cap="none">
                <a:solidFill>
                  <a:srgbClr val="A5A5A5"/>
                </a:solidFill>
                <a:latin typeface="Arial"/>
                <a:ea typeface="Arial"/>
                <a:cs typeface="Arial"/>
                <a:sym typeface="Arial"/>
              </a:defRPr>
            </a:lvl1pPr>
            <a:lvl2pPr marL="0" marR="0" lvl="1" indent="0" algn="l" rtl="0">
              <a:spcBef>
                <a:spcPts val="0"/>
              </a:spcBef>
              <a:buNone/>
              <a:defRPr sz="900" b="0" i="0" u="none" strike="noStrike" cap="none">
                <a:solidFill>
                  <a:srgbClr val="A5A5A5"/>
                </a:solidFill>
                <a:latin typeface="Arial"/>
                <a:ea typeface="Arial"/>
                <a:cs typeface="Arial"/>
                <a:sym typeface="Arial"/>
              </a:defRPr>
            </a:lvl2pPr>
            <a:lvl3pPr marL="0" marR="0" lvl="2" indent="0" algn="l" rtl="0">
              <a:spcBef>
                <a:spcPts val="0"/>
              </a:spcBef>
              <a:buNone/>
              <a:defRPr sz="900" b="0" i="0" u="none" strike="noStrike" cap="none">
                <a:solidFill>
                  <a:srgbClr val="A5A5A5"/>
                </a:solidFill>
                <a:latin typeface="Arial"/>
                <a:ea typeface="Arial"/>
                <a:cs typeface="Arial"/>
                <a:sym typeface="Arial"/>
              </a:defRPr>
            </a:lvl3pPr>
            <a:lvl4pPr marL="0" marR="0" lvl="3" indent="0" algn="l" rtl="0">
              <a:spcBef>
                <a:spcPts val="0"/>
              </a:spcBef>
              <a:buNone/>
              <a:defRPr sz="900" b="0" i="0" u="none" strike="noStrike" cap="none">
                <a:solidFill>
                  <a:srgbClr val="A5A5A5"/>
                </a:solidFill>
                <a:latin typeface="Arial"/>
                <a:ea typeface="Arial"/>
                <a:cs typeface="Arial"/>
                <a:sym typeface="Arial"/>
              </a:defRPr>
            </a:lvl4pPr>
            <a:lvl5pPr marL="0" marR="0" lvl="4" indent="0" algn="l" rtl="0">
              <a:spcBef>
                <a:spcPts val="0"/>
              </a:spcBef>
              <a:buNone/>
              <a:defRPr sz="900" b="0" i="0" u="none" strike="noStrike" cap="none">
                <a:solidFill>
                  <a:srgbClr val="A5A5A5"/>
                </a:solidFill>
                <a:latin typeface="Arial"/>
                <a:ea typeface="Arial"/>
                <a:cs typeface="Arial"/>
                <a:sym typeface="Arial"/>
              </a:defRPr>
            </a:lvl5pPr>
            <a:lvl6pPr marL="0" marR="0" lvl="5" indent="0" algn="l" rtl="0">
              <a:spcBef>
                <a:spcPts val="0"/>
              </a:spcBef>
              <a:buNone/>
              <a:defRPr sz="900" b="0" i="0" u="none" strike="noStrike" cap="none">
                <a:solidFill>
                  <a:srgbClr val="A5A5A5"/>
                </a:solidFill>
                <a:latin typeface="Arial"/>
                <a:ea typeface="Arial"/>
                <a:cs typeface="Arial"/>
                <a:sym typeface="Arial"/>
              </a:defRPr>
            </a:lvl6pPr>
            <a:lvl7pPr marL="0" marR="0" lvl="6" indent="0" algn="l" rtl="0">
              <a:spcBef>
                <a:spcPts val="0"/>
              </a:spcBef>
              <a:buNone/>
              <a:defRPr sz="900" b="0" i="0" u="none" strike="noStrike" cap="none">
                <a:solidFill>
                  <a:srgbClr val="A5A5A5"/>
                </a:solidFill>
                <a:latin typeface="Arial"/>
                <a:ea typeface="Arial"/>
                <a:cs typeface="Arial"/>
                <a:sym typeface="Arial"/>
              </a:defRPr>
            </a:lvl7pPr>
            <a:lvl8pPr marL="0" marR="0" lvl="7" indent="0" algn="l" rtl="0">
              <a:spcBef>
                <a:spcPts val="0"/>
              </a:spcBef>
              <a:buNone/>
              <a:defRPr sz="900" b="0" i="0" u="none" strike="noStrike" cap="none">
                <a:solidFill>
                  <a:srgbClr val="A5A5A5"/>
                </a:solidFill>
                <a:latin typeface="Arial"/>
                <a:ea typeface="Arial"/>
                <a:cs typeface="Arial"/>
                <a:sym typeface="Arial"/>
              </a:defRPr>
            </a:lvl8pPr>
            <a:lvl9pPr marL="0" marR="0" lvl="8" indent="0" algn="l" rtl="0">
              <a:spcBef>
                <a:spcPts val="0"/>
              </a:spcBef>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4" name="Google Shape;24;p3"/>
          <p:cNvGrpSpPr/>
          <p:nvPr/>
        </p:nvGrpSpPr>
        <p:grpSpPr>
          <a:xfrm>
            <a:off x="287525" y="4854556"/>
            <a:ext cx="634914" cy="148716"/>
            <a:chOff x="1841475" y="2392725"/>
            <a:chExt cx="3928925" cy="920275"/>
          </a:xfrm>
        </p:grpSpPr>
        <p:sp>
          <p:nvSpPr>
            <p:cNvPr id="25" name="Google Shape;25;p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 name="Google Shape;33;p3"/>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4" name="Google Shape;34;p3"/>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35"/>
        <p:cNvGrpSpPr/>
        <p:nvPr/>
      </p:nvGrpSpPr>
      <p:grpSpPr>
        <a:xfrm>
          <a:off x="0" y="0"/>
          <a:ext cx="0" cy="0"/>
          <a:chOff x="0" y="0"/>
          <a:chExt cx="0" cy="0"/>
        </a:xfrm>
      </p:grpSpPr>
      <p:sp>
        <p:nvSpPr>
          <p:cNvPr id="36" name="Google Shape;36;p4"/>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 name="Google Shape;37;p4"/>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38" name="Google Shape;38;p4"/>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39" name="Google Shape;39;p4"/>
          <p:cNvGrpSpPr/>
          <p:nvPr/>
        </p:nvGrpSpPr>
        <p:grpSpPr>
          <a:xfrm>
            <a:off x="287525" y="4854556"/>
            <a:ext cx="634914" cy="148716"/>
            <a:chOff x="1841475" y="2392725"/>
            <a:chExt cx="3928925" cy="920275"/>
          </a:xfrm>
        </p:grpSpPr>
        <p:sp>
          <p:nvSpPr>
            <p:cNvPr id="40" name="Google Shape;40;p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 name="Google Shape;48;p4"/>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49" name="Google Shape;49;p4"/>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 name="Google Shape;50;p4"/>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4" name="Google Shape;54;p6"/>
          <p:cNvGrpSpPr/>
          <p:nvPr/>
        </p:nvGrpSpPr>
        <p:grpSpPr>
          <a:xfrm>
            <a:off x="287525" y="4854556"/>
            <a:ext cx="634914" cy="148716"/>
            <a:chOff x="1841475" y="2392725"/>
            <a:chExt cx="3928925" cy="920275"/>
          </a:xfrm>
        </p:grpSpPr>
        <p:sp>
          <p:nvSpPr>
            <p:cNvPr id="55" name="Google Shape;55;p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6"/>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64"/>
        <p:cNvGrpSpPr/>
        <p:nvPr/>
      </p:nvGrpSpPr>
      <p:grpSpPr>
        <a:xfrm>
          <a:off x="0" y="0"/>
          <a:ext cx="0" cy="0"/>
          <a:chOff x="0" y="0"/>
          <a:chExt cx="0" cy="0"/>
        </a:xfrm>
      </p:grpSpPr>
      <p:sp>
        <p:nvSpPr>
          <p:cNvPr id="65" name="Google Shape;65;p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6" name="Google Shape;66;p7"/>
          <p:cNvGrpSpPr/>
          <p:nvPr/>
        </p:nvGrpSpPr>
        <p:grpSpPr>
          <a:xfrm>
            <a:off x="287525" y="4854556"/>
            <a:ext cx="634914" cy="148716"/>
            <a:chOff x="1841475" y="2392725"/>
            <a:chExt cx="3928925" cy="920275"/>
          </a:xfrm>
        </p:grpSpPr>
        <p:sp>
          <p:nvSpPr>
            <p:cNvPr id="67" name="Google Shape;67;p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7"/>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 name="Google Shape;76;p7"/>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7" name="Google Shape;77;p7"/>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8" name="Google Shape;78;p7"/>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79" name="Google Shape;79;p7"/>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80"/>
        <p:cNvGrpSpPr/>
        <p:nvPr/>
      </p:nvGrpSpPr>
      <p:grpSpPr>
        <a:xfrm>
          <a:off x="0" y="0"/>
          <a:ext cx="0" cy="0"/>
          <a:chOff x="0" y="0"/>
          <a:chExt cx="0" cy="0"/>
        </a:xfrm>
      </p:grpSpPr>
      <p:pic>
        <p:nvPicPr>
          <p:cNvPr id="81" name="Google Shape;81;p8"/>
          <p:cNvPicPr preferRelativeResize="0"/>
          <p:nvPr/>
        </p:nvPicPr>
        <p:blipFill>
          <a:blip r:embed="rId2">
            <a:alphaModFix/>
          </a:blip>
          <a:stretch>
            <a:fillRect/>
          </a:stretch>
        </p:blipFill>
        <p:spPr>
          <a:xfrm>
            <a:off x="0" y="0"/>
            <a:ext cx="9144000" cy="5143489"/>
          </a:xfrm>
          <a:prstGeom prst="rect">
            <a:avLst/>
          </a:prstGeom>
          <a:noFill/>
          <a:ln>
            <a:noFill/>
          </a:ln>
        </p:spPr>
      </p:pic>
      <p:sp>
        <p:nvSpPr>
          <p:cNvPr id="82" name="Google Shape;82;p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3" name="Google Shape;83;p8"/>
          <p:cNvGrpSpPr/>
          <p:nvPr/>
        </p:nvGrpSpPr>
        <p:grpSpPr>
          <a:xfrm>
            <a:off x="287525" y="4854556"/>
            <a:ext cx="634914" cy="148716"/>
            <a:chOff x="1841475" y="2392725"/>
            <a:chExt cx="3928925" cy="920275"/>
          </a:xfrm>
        </p:grpSpPr>
        <p:sp>
          <p:nvSpPr>
            <p:cNvPr id="84" name="Google Shape;84;p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92"/>
        <p:cNvGrpSpPr/>
        <p:nvPr/>
      </p:nvGrpSpPr>
      <p:grpSpPr>
        <a:xfrm>
          <a:off x="0" y="0"/>
          <a:ext cx="0" cy="0"/>
          <a:chOff x="0" y="0"/>
          <a:chExt cx="0" cy="0"/>
        </a:xfrm>
      </p:grpSpPr>
      <p:sp>
        <p:nvSpPr>
          <p:cNvPr id="93" name="Google Shape;93;p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94" name="Google Shape;94;p9"/>
          <p:cNvGrpSpPr/>
          <p:nvPr/>
        </p:nvGrpSpPr>
        <p:grpSpPr>
          <a:xfrm>
            <a:off x="287525" y="4854556"/>
            <a:ext cx="634914" cy="148716"/>
            <a:chOff x="1841475" y="2392725"/>
            <a:chExt cx="3928925" cy="920275"/>
          </a:xfrm>
        </p:grpSpPr>
        <p:sp>
          <p:nvSpPr>
            <p:cNvPr id="95" name="Google Shape;95;p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103"/>
        <p:cNvGrpSpPr/>
        <p:nvPr/>
      </p:nvGrpSpPr>
      <p:grpSpPr>
        <a:xfrm>
          <a:off x="0" y="0"/>
          <a:ext cx="0" cy="0"/>
          <a:chOff x="0" y="0"/>
          <a:chExt cx="0" cy="0"/>
        </a:xfrm>
      </p:grpSpPr>
      <p:cxnSp>
        <p:nvCxnSpPr>
          <p:cNvPr id="104" name="Google Shape;104;p10"/>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05" name="Google Shape;105;p1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06" name="Google Shape;106;p10"/>
          <p:cNvGrpSpPr/>
          <p:nvPr/>
        </p:nvGrpSpPr>
        <p:grpSpPr>
          <a:xfrm>
            <a:off x="287525" y="4854556"/>
            <a:ext cx="634914" cy="148716"/>
            <a:chOff x="1841475" y="2392725"/>
            <a:chExt cx="3928925" cy="920275"/>
          </a:xfrm>
        </p:grpSpPr>
        <p:sp>
          <p:nvSpPr>
            <p:cNvPr id="107" name="Google Shape;107;p1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 name="Google Shape;115;p10"/>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16" name="Google Shape;116;p10"/>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117" name="Google Shape;117;p10"/>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hyperlink" Target="https://12factor.net/processes" TargetMode="External"/><Relationship Id="rId3" Type="http://schemas.openxmlformats.org/officeDocument/2006/relationships/hyperlink" Target="https://12factor.net/codebase" TargetMode="External"/><Relationship Id="rId7" Type="http://schemas.openxmlformats.org/officeDocument/2006/relationships/hyperlink" Target="https://12factor.net/build-release-run"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hyperlink" Target="https://12factor.net/backing-services" TargetMode="External"/><Relationship Id="rId5" Type="http://schemas.openxmlformats.org/officeDocument/2006/relationships/hyperlink" Target="https://12factor.net/config" TargetMode="External"/><Relationship Id="rId4" Type="http://schemas.openxmlformats.org/officeDocument/2006/relationships/hyperlink" Target="https://12factor.net/dependenci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s://12factor.net/codebase"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7"/>
          <p:cNvSpPr txBox="1">
            <a:spLocks noGrp="1"/>
          </p:cNvSpPr>
          <p:nvPr>
            <p:ph type="title"/>
          </p:nvPr>
        </p:nvSpPr>
        <p:spPr>
          <a:xfrm>
            <a:off x="523203" y="1737025"/>
            <a:ext cx="6158400" cy="119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Going Cloud Native</a:t>
            </a:r>
            <a:endParaRPr/>
          </a:p>
        </p:txBody>
      </p:sp>
      <p:sp>
        <p:nvSpPr>
          <p:cNvPr id="180" name="Google Shape;180;p17"/>
          <p:cNvSpPr txBo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endParaRPr sz="1500" dirty="0">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6"/>
          <p:cNvSpPr txBox="1">
            <a:spLocks noGrp="1"/>
          </p:cNvSpPr>
          <p:nvPr>
            <p:ph type="title"/>
          </p:nvPr>
        </p:nvSpPr>
        <p:spPr>
          <a:xfrm>
            <a:off x="344875" y="310500"/>
            <a:ext cx="3341400" cy="3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Domains</a:t>
            </a:r>
            <a:endParaRPr/>
          </a:p>
        </p:txBody>
      </p:sp>
      <p:sp>
        <p:nvSpPr>
          <p:cNvPr id="244" name="Google Shape;244;p26"/>
          <p:cNvSpPr txBox="1">
            <a:spLocks noGrp="1"/>
          </p:cNvSpPr>
          <p:nvPr>
            <p:ph type="body" idx="1"/>
          </p:nvPr>
        </p:nvSpPr>
        <p:spPr>
          <a:xfrm>
            <a:off x="192475" y="1205200"/>
            <a:ext cx="4112100" cy="3012600"/>
          </a:xfrm>
          <a:prstGeom prst="rect">
            <a:avLst/>
          </a:prstGeom>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rgbClr val="000000"/>
              </a:buClr>
              <a:buSzPts val="2200"/>
              <a:buChar char="●"/>
            </a:pPr>
            <a:r>
              <a:rPr lang="en" sz="2200">
                <a:solidFill>
                  <a:srgbClr val="000000"/>
                </a:solidFill>
              </a:rPr>
              <a:t>Domain is always org specific</a:t>
            </a:r>
            <a:endParaRPr sz="2200">
              <a:solidFill>
                <a:srgbClr val="000000"/>
              </a:solidFill>
            </a:endParaRPr>
          </a:p>
          <a:p>
            <a:pPr marL="457200" lvl="0" indent="-368300" algn="l" rtl="0">
              <a:lnSpc>
                <a:spcPct val="115000"/>
              </a:lnSpc>
              <a:spcBef>
                <a:spcPts val="560"/>
              </a:spcBef>
              <a:spcAft>
                <a:spcPts val="0"/>
              </a:spcAft>
              <a:buClr>
                <a:srgbClr val="000000"/>
              </a:buClr>
              <a:buSzPts val="2200"/>
              <a:buChar char="●"/>
            </a:pPr>
            <a:r>
              <a:rPr lang="en" sz="2200">
                <a:solidFill>
                  <a:srgbClr val="000000"/>
                </a:solidFill>
              </a:rPr>
              <a:t>Captures the unique and fundamental element of the business</a:t>
            </a:r>
            <a:endParaRPr sz="2200">
              <a:solidFill>
                <a:srgbClr val="000000"/>
              </a:solidFill>
            </a:endParaRPr>
          </a:p>
          <a:p>
            <a:pPr marL="457200" lvl="0" indent="-368300" algn="l" rtl="0">
              <a:lnSpc>
                <a:spcPct val="115000"/>
              </a:lnSpc>
              <a:spcBef>
                <a:spcPts val="560"/>
              </a:spcBef>
              <a:spcAft>
                <a:spcPts val="0"/>
              </a:spcAft>
              <a:buClr>
                <a:srgbClr val="000000"/>
              </a:buClr>
              <a:buSzPts val="2200"/>
              <a:buChar char="●"/>
            </a:pPr>
            <a:r>
              <a:rPr lang="en" sz="2200">
                <a:solidFill>
                  <a:srgbClr val="000000"/>
                </a:solidFill>
              </a:rPr>
              <a:t>Composed of sub-domains &amp; bounded contexts</a:t>
            </a:r>
            <a:endParaRPr sz="2200">
              <a:solidFill>
                <a:srgbClr val="000000"/>
              </a:solidFill>
            </a:endParaRPr>
          </a:p>
        </p:txBody>
      </p:sp>
      <p:sp>
        <p:nvSpPr>
          <p:cNvPr id="245" name="Google Shape;245;p26"/>
          <p:cNvSpPr/>
          <p:nvPr/>
        </p:nvSpPr>
        <p:spPr>
          <a:xfrm>
            <a:off x="5060325" y="1148075"/>
            <a:ext cx="1128600" cy="888000"/>
          </a:xfrm>
          <a:prstGeom prst="roundRect">
            <a:avLst>
              <a:gd name="adj" fmla="val 1354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Proxima Nova"/>
                <a:ea typeface="Proxima Nova"/>
                <a:cs typeface="Proxima Nova"/>
                <a:sym typeface="Proxima Nova"/>
              </a:rPr>
              <a:t>Core Domain</a:t>
            </a:r>
            <a:endParaRPr>
              <a:solidFill>
                <a:srgbClr val="FFFFFF"/>
              </a:solidFill>
              <a:latin typeface="Proxima Nova"/>
              <a:ea typeface="Proxima Nova"/>
              <a:cs typeface="Proxima Nova"/>
              <a:sym typeface="Proxima Nova"/>
            </a:endParaRPr>
          </a:p>
        </p:txBody>
      </p:sp>
      <p:sp>
        <p:nvSpPr>
          <p:cNvPr id="246" name="Google Shape;246;p26"/>
          <p:cNvSpPr/>
          <p:nvPr/>
        </p:nvSpPr>
        <p:spPr>
          <a:xfrm>
            <a:off x="6332025" y="1148075"/>
            <a:ext cx="1128600" cy="888000"/>
          </a:xfrm>
          <a:prstGeom prst="roundRect">
            <a:avLst>
              <a:gd name="adj" fmla="val 1354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Proxima Nova"/>
                <a:ea typeface="Proxima Nova"/>
                <a:cs typeface="Proxima Nova"/>
                <a:sym typeface="Proxima Nova"/>
              </a:rPr>
              <a:t>Supporting</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a:solidFill>
                  <a:srgbClr val="FFFFFF"/>
                </a:solidFill>
                <a:latin typeface="Proxima Nova"/>
                <a:ea typeface="Proxima Nova"/>
                <a:cs typeface="Proxima Nova"/>
                <a:sym typeface="Proxima Nova"/>
              </a:rPr>
              <a:t>Domain</a:t>
            </a:r>
            <a:endParaRPr>
              <a:solidFill>
                <a:srgbClr val="FFFFFF"/>
              </a:solidFill>
              <a:latin typeface="Proxima Nova"/>
              <a:ea typeface="Proxima Nova"/>
              <a:cs typeface="Proxima Nova"/>
              <a:sym typeface="Proxima Nova"/>
            </a:endParaRPr>
          </a:p>
        </p:txBody>
      </p:sp>
      <p:sp>
        <p:nvSpPr>
          <p:cNvPr id="247" name="Google Shape;247;p26"/>
          <p:cNvSpPr/>
          <p:nvPr/>
        </p:nvSpPr>
        <p:spPr>
          <a:xfrm>
            <a:off x="7603725" y="1148075"/>
            <a:ext cx="1128600" cy="888000"/>
          </a:xfrm>
          <a:prstGeom prst="roundRect">
            <a:avLst>
              <a:gd name="adj" fmla="val 1354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Proxima Nova"/>
                <a:ea typeface="Proxima Nova"/>
                <a:cs typeface="Proxima Nova"/>
                <a:sym typeface="Proxima Nova"/>
              </a:rPr>
              <a:t>Generic</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a:solidFill>
                  <a:srgbClr val="FFFFFF"/>
                </a:solidFill>
                <a:latin typeface="Proxima Nova"/>
                <a:ea typeface="Proxima Nova"/>
                <a:cs typeface="Proxima Nova"/>
                <a:sym typeface="Proxima Nova"/>
              </a:rPr>
              <a:t>Domain</a:t>
            </a:r>
            <a:endParaRPr>
              <a:solidFill>
                <a:srgbClr val="FFFFFF"/>
              </a:solidFill>
              <a:latin typeface="Proxima Nova"/>
              <a:ea typeface="Proxima Nova"/>
              <a:cs typeface="Proxima Nova"/>
              <a:sym typeface="Proxima Nova"/>
            </a:endParaRPr>
          </a:p>
        </p:txBody>
      </p:sp>
      <p:sp>
        <p:nvSpPr>
          <p:cNvPr id="248" name="Google Shape;248;p26"/>
          <p:cNvSpPr txBox="1">
            <a:spLocks noGrp="1"/>
          </p:cNvSpPr>
          <p:nvPr>
            <p:ph type="title"/>
          </p:nvPr>
        </p:nvSpPr>
        <p:spPr>
          <a:xfrm>
            <a:off x="4898025" y="221100"/>
            <a:ext cx="2777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Subdomains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7"/>
          <p:cNvSpPr txBox="1">
            <a:spLocks noGrp="1"/>
          </p:cNvSpPr>
          <p:nvPr>
            <p:ph type="title"/>
          </p:nvPr>
        </p:nvSpPr>
        <p:spPr>
          <a:xfrm>
            <a:off x="344875" y="310500"/>
            <a:ext cx="3341400" cy="3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Domains</a:t>
            </a:r>
            <a:endParaRPr/>
          </a:p>
        </p:txBody>
      </p:sp>
      <p:sp>
        <p:nvSpPr>
          <p:cNvPr id="254" name="Google Shape;254;p27"/>
          <p:cNvSpPr txBox="1">
            <a:spLocks noGrp="1"/>
          </p:cNvSpPr>
          <p:nvPr>
            <p:ph type="body" idx="1"/>
          </p:nvPr>
        </p:nvSpPr>
        <p:spPr>
          <a:xfrm>
            <a:off x="192475" y="1205200"/>
            <a:ext cx="4112100" cy="3012600"/>
          </a:xfrm>
          <a:prstGeom prst="rect">
            <a:avLst/>
          </a:prstGeom>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rgbClr val="000000"/>
              </a:buClr>
              <a:buSzPts val="2200"/>
              <a:buChar char="●"/>
            </a:pPr>
            <a:r>
              <a:rPr lang="en" sz="2200">
                <a:solidFill>
                  <a:srgbClr val="000000"/>
                </a:solidFill>
              </a:rPr>
              <a:t>Domain is always org specific</a:t>
            </a:r>
            <a:endParaRPr sz="2200">
              <a:solidFill>
                <a:srgbClr val="000000"/>
              </a:solidFill>
            </a:endParaRPr>
          </a:p>
          <a:p>
            <a:pPr marL="457200" lvl="0" indent="-368300" algn="l" rtl="0">
              <a:lnSpc>
                <a:spcPct val="115000"/>
              </a:lnSpc>
              <a:spcBef>
                <a:spcPts val="560"/>
              </a:spcBef>
              <a:spcAft>
                <a:spcPts val="0"/>
              </a:spcAft>
              <a:buClr>
                <a:srgbClr val="000000"/>
              </a:buClr>
              <a:buSzPts val="2200"/>
              <a:buChar char="●"/>
            </a:pPr>
            <a:r>
              <a:rPr lang="en" sz="2200">
                <a:solidFill>
                  <a:srgbClr val="000000"/>
                </a:solidFill>
              </a:rPr>
              <a:t>Captures the unique and fundamental element of the business</a:t>
            </a:r>
            <a:endParaRPr sz="2200">
              <a:solidFill>
                <a:srgbClr val="000000"/>
              </a:solidFill>
            </a:endParaRPr>
          </a:p>
          <a:p>
            <a:pPr marL="457200" lvl="0" indent="-368300" algn="l" rtl="0">
              <a:lnSpc>
                <a:spcPct val="115000"/>
              </a:lnSpc>
              <a:spcBef>
                <a:spcPts val="560"/>
              </a:spcBef>
              <a:spcAft>
                <a:spcPts val="0"/>
              </a:spcAft>
              <a:buClr>
                <a:srgbClr val="000000"/>
              </a:buClr>
              <a:buSzPts val="2200"/>
              <a:buChar char="●"/>
            </a:pPr>
            <a:r>
              <a:rPr lang="en" sz="2200">
                <a:solidFill>
                  <a:srgbClr val="000000"/>
                </a:solidFill>
              </a:rPr>
              <a:t>Composed of sub-domains &amp; bounded contexts</a:t>
            </a:r>
            <a:endParaRPr sz="2200">
              <a:solidFill>
                <a:srgbClr val="000000"/>
              </a:solidFill>
            </a:endParaRPr>
          </a:p>
        </p:txBody>
      </p:sp>
      <p:sp>
        <p:nvSpPr>
          <p:cNvPr id="255" name="Google Shape;255;p27"/>
          <p:cNvSpPr/>
          <p:nvPr/>
        </p:nvSpPr>
        <p:spPr>
          <a:xfrm>
            <a:off x="5060325" y="1148075"/>
            <a:ext cx="1128600" cy="888000"/>
          </a:xfrm>
          <a:prstGeom prst="roundRect">
            <a:avLst>
              <a:gd name="adj" fmla="val 1354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Proxima Nova"/>
                <a:ea typeface="Proxima Nova"/>
                <a:cs typeface="Proxima Nova"/>
                <a:sym typeface="Proxima Nova"/>
              </a:rPr>
              <a:t>Core Domain</a:t>
            </a:r>
            <a:endParaRPr>
              <a:solidFill>
                <a:srgbClr val="FFFFFF"/>
              </a:solidFill>
              <a:latin typeface="Proxima Nova"/>
              <a:ea typeface="Proxima Nova"/>
              <a:cs typeface="Proxima Nova"/>
              <a:sym typeface="Proxima Nova"/>
            </a:endParaRPr>
          </a:p>
        </p:txBody>
      </p:sp>
      <p:sp>
        <p:nvSpPr>
          <p:cNvPr id="256" name="Google Shape;256;p27"/>
          <p:cNvSpPr/>
          <p:nvPr/>
        </p:nvSpPr>
        <p:spPr>
          <a:xfrm>
            <a:off x="5060325" y="3560125"/>
            <a:ext cx="1128600" cy="888000"/>
          </a:xfrm>
          <a:prstGeom prst="roundRect">
            <a:avLst>
              <a:gd name="adj" fmla="val 1354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Proxima Nova"/>
                <a:ea typeface="Proxima Nova"/>
                <a:cs typeface="Proxima Nova"/>
                <a:sym typeface="Proxima Nova"/>
              </a:rPr>
              <a:t>Build it</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a:solidFill>
                  <a:srgbClr val="FFFFFF"/>
                </a:solidFill>
                <a:latin typeface="Proxima Nova"/>
                <a:ea typeface="Proxima Nova"/>
                <a:cs typeface="Proxima Nova"/>
                <a:sym typeface="Proxima Nova"/>
              </a:rPr>
              <a:t>Perfectly</a:t>
            </a:r>
            <a:endParaRPr>
              <a:solidFill>
                <a:srgbClr val="FFFFFF"/>
              </a:solidFill>
              <a:latin typeface="Proxima Nova"/>
              <a:ea typeface="Proxima Nova"/>
              <a:cs typeface="Proxima Nova"/>
              <a:sym typeface="Proxima Nova"/>
            </a:endParaRPr>
          </a:p>
        </p:txBody>
      </p:sp>
      <p:sp>
        <p:nvSpPr>
          <p:cNvPr id="257" name="Google Shape;257;p27"/>
          <p:cNvSpPr/>
          <p:nvPr/>
        </p:nvSpPr>
        <p:spPr>
          <a:xfrm>
            <a:off x="6332025" y="1148075"/>
            <a:ext cx="1128600" cy="888000"/>
          </a:xfrm>
          <a:prstGeom prst="roundRect">
            <a:avLst>
              <a:gd name="adj" fmla="val 1354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Proxima Nova"/>
                <a:ea typeface="Proxima Nova"/>
                <a:cs typeface="Proxima Nova"/>
                <a:sym typeface="Proxima Nova"/>
              </a:rPr>
              <a:t>Supporting</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a:solidFill>
                  <a:srgbClr val="FFFFFF"/>
                </a:solidFill>
                <a:latin typeface="Proxima Nova"/>
                <a:ea typeface="Proxima Nova"/>
                <a:cs typeface="Proxima Nova"/>
                <a:sym typeface="Proxima Nova"/>
              </a:rPr>
              <a:t>Domain</a:t>
            </a:r>
            <a:endParaRPr>
              <a:solidFill>
                <a:srgbClr val="FFFFFF"/>
              </a:solidFill>
              <a:latin typeface="Proxima Nova"/>
              <a:ea typeface="Proxima Nova"/>
              <a:cs typeface="Proxima Nova"/>
              <a:sym typeface="Proxima Nova"/>
            </a:endParaRPr>
          </a:p>
        </p:txBody>
      </p:sp>
      <p:sp>
        <p:nvSpPr>
          <p:cNvPr id="258" name="Google Shape;258;p27"/>
          <p:cNvSpPr/>
          <p:nvPr/>
        </p:nvSpPr>
        <p:spPr>
          <a:xfrm>
            <a:off x="7603725" y="1148075"/>
            <a:ext cx="1128600" cy="888000"/>
          </a:xfrm>
          <a:prstGeom prst="roundRect">
            <a:avLst>
              <a:gd name="adj" fmla="val 1354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Proxima Nova"/>
                <a:ea typeface="Proxima Nova"/>
                <a:cs typeface="Proxima Nova"/>
                <a:sym typeface="Proxima Nova"/>
              </a:rPr>
              <a:t>Generic</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a:solidFill>
                  <a:srgbClr val="FFFFFF"/>
                </a:solidFill>
                <a:latin typeface="Proxima Nova"/>
                <a:ea typeface="Proxima Nova"/>
                <a:cs typeface="Proxima Nova"/>
                <a:sym typeface="Proxima Nova"/>
              </a:rPr>
              <a:t>Domain</a:t>
            </a:r>
            <a:endParaRPr>
              <a:solidFill>
                <a:srgbClr val="FFFFFF"/>
              </a:solidFill>
              <a:latin typeface="Proxima Nova"/>
              <a:ea typeface="Proxima Nova"/>
              <a:cs typeface="Proxima Nova"/>
              <a:sym typeface="Proxima Nova"/>
            </a:endParaRPr>
          </a:p>
        </p:txBody>
      </p:sp>
      <p:sp>
        <p:nvSpPr>
          <p:cNvPr id="259" name="Google Shape;259;p27"/>
          <p:cNvSpPr txBox="1">
            <a:spLocks noGrp="1"/>
          </p:cNvSpPr>
          <p:nvPr>
            <p:ph type="title"/>
          </p:nvPr>
        </p:nvSpPr>
        <p:spPr>
          <a:xfrm>
            <a:off x="4898025" y="221100"/>
            <a:ext cx="2777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Subdomains</a:t>
            </a:r>
            <a:endParaRPr/>
          </a:p>
        </p:txBody>
      </p:sp>
      <p:cxnSp>
        <p:nvCxnSpPr>
          <p:cNvPr id="260" name="Google Shape;260;p27"/>
          <p:cNvCxnSpPr>
            <a:stCxn id="255" idx="2"/>
            <a:endCxn id="256" idx="0"/>
          </p:cNvCxnSpPr>
          <p:nvPr/>
        </p:nvCxnSpPr>
        <p:spPr>
          <a:xfrm>
            <a:off x="5624625" y="2036075"/>
            <a:ext cx="0" cy="1524000"/>
          </a:xfrm>
          <a:prstGeom prst="straightConnector1">
            <a:avLst/>
          </a:prstGeom>
          <a:noFill/>
          <a:ln w="38100" cap="flat" cmpd="sng">
            <a:solidFill>
              <a:schemeClr val="lt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8"/>
          <p:cNvSpPr txBox="1">
            <a:spLocks noGrp="1"/>
          </p:cNvSpPr>
          <p:nvPr>
            <p:ph type="title"/>
          </p:nvPr>
        </p:nvSpPr>
        <p:spPr>
          <a:xfrm>
            <a:off x="344875" y="310500"/>
            <a:ext cx="3341400" cy="3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Domains</a:t>
            </a:r>
            <a:endParaRPr/>
          </a:p>
        </p:txBody>
      </p:sp>
      <p:sp>
        <p:nvSpPr>
          <p:cNvPr id="266" name="Google Shape;266;p28"/>
          <p:cNvSpPr txBox="1">
            <a:spLocks noGrp="1"/>
          </p:cNvSpPr>
          <p:nvPr>
            <p:ph type="body" idx="1"/>
          </p:nvPr>
        </p:nvSpPr>
        <p:spPr>
          <a:xfrm>
            <a:off x="192475" y="1205200"/>
            <a:ext cx="4112100" cy="3012600"/>
          </a:xfrm>
          <a:prstGeom prst="rect">
            <a:avLst/>
          </a:prstGeom>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rgbClr val="000000"/>
              </a:buClr>
              <a:buSzPts val="2200"/>
              <a:buChar char="●"/>
            </a:pPr>
            <a:r>
              <a:rPr lang="en" sz="2200">
                <a:solidFill>
                  <a:srgbClr val="000000"/>
                </a:solidFill>
              </a:rPr>
              <a:t>Domain is always org specific</a:t>
            </a:r>
            <a:endParaRPr sz="2200">
              <a:solidFill>
                <a:srgbClr val="000000"/>
              </a:solidFill>
            </a:endParaRPr>
          </a:p>
          <a:p>
            <a:pPr marL="457200" lvl="0" indent="-368300" algn="l" rtl="0">
              <a:lnSpc>
                <a:spcPct val="115000"/>
              </a:lnSpc>
              <a:spcBef>
                <a:spcPts val="560"/>
              </a:spcBef>
              <a:spcAft>
                <a:spcPts val="0"/>
              </a:spcAft>
              <a:buClr>
                <a:srgbClr val="000000"/>
              </a:buClr>
              <a:buSzPts val="2200"/>
              <a:buChar char="●"/>
            </a:pPr>
            <a:r>
              <a:rPr lang="en" sz="2200">
                <a:solidFill>
                  <a:srgbClr val="000000"/>
                </a:solidFill>
              </a:rPr>
              <a:t>Captures the unique and fundamental element of the business</a:t>
            </a:r>
            <a:endParaRPr sz="2200">
              <a:solidFill>
                <a:srgbClr val="000000"/>
              </a:solidFill>
            </a:endParaRPr>
          </a:p>
          <a:p>
            <a:pPr marL="457200" lvl="0" indent="-368300" algn="l" rtl="0">
              <a:lnSpc>
                <a:spcPct val="115000"/>
              </a:lnSpc>
              <a:spcBef>
                <a:spcPts val="560"/>
              </a:spcBef>
              <a:spcAft>
                <a:spcPts val="0"/>
              </a:spcAft>
              <a:buClr>
                <a:srgbClr val="000000"/>
              </a:buClr>
              <a:buSzPts val="2200"/>
              <a:buChar char="●"/>
            </a:pPr>
            <a:r>
              <a:rPr lang="en" sz="2200">
                <a:solidFill>
                  <a:srgbClr val="000000"/>
                </a:solidFill>
              </a:rPr>
              <a:t>Composed of sub-domains &amp; bounded contexts</a:t>
            </a:r>
            <a:endParaRPr sz="2200">
              <a:solidFill>
                <a:srgbClr val="000000"/>
              </a:solidFill>
            </a:endParaRPr>
          </a:p>
        </p:txBody>
      </p:sp>
      <p:sp>
        <p:nvSpPr>
          <p:cNvPr id="267" name="Google Shape;267;p28"/>
          <p:cNvSpPr/>
          <p:nvPr/>
        </p:nvSpPr>
        <p:spPr>
          <a:xfrm>
            <a:off x="5060325" y="1148075"/>
            <a:ext cx="1128600" cy="888000"/>
          </a:xfrm>
          <a:prstGeom prst="roundRect">
            <a:avLst>
              <a:gd name="adj" fmla="val 1354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Proxima Nova"/>
                <a:ea typeface="Proxima Nova"/>
                <a:cs typeface="Proxima Nova"/>
                <a:sym typeface="Proxima Nova"/>
              </a:rPr>
              <a:t>Core Domain</a:t>
            </a:r>
            <a:endParaRPr>
              <a:solidFill>
                <a:srgbClr val="FFFFFF"/>
              </a:solidFill>
              <a:latin typeface="Proxima Nova"/>
              <a:ea typeface="Proxima Nova"/>
              <a:cs typeface="Proxima Nova"/>
              <a:sym typeface="Proxima Nova"/>
            </a:endParaRPr>
          </a:p>
        </p:txBody>
      </p:sp>
      <p:sp>
        <p:nvSpPr>
          <p:cNvPr id="268" name="Google Shape;268;p28"/>
          <p:cNvSpPr/>
          <p:nvPr/>
        </p:nvSpPr>
        <p:spPr>
          <a:xfrm>
            <a:off x="5060325" y="3560125"/>
            <a:ext cx="1128600" cy="888000"/>
          </a:xfrm>
          <a:prstGeom prst="roundRect">
            <a:avLst>
              <a:gd name="adj" fmla="val 1354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Proxima Nova"/>
                <a:ea typeface="Proxima Nova"/>
                <a:cs typeface="Proxima Nova"/>
                <a:sym typeface="Proxima Nova"/>
              </a:rPr>
              <a:t>Build it</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a:solidFill>
                  <a:srgbClr val="FFFFFF"/>
                </a:solidFill>
                <a:latin typeface="Proxima Nova"/>
                <a:ea typeface="Proxima Nova"/>
                <a:cs typeface="Proxima Nova"/>
                <a:sym typeface="Proxima Nova"/>
              </a:rPr>
              <a:t>Perfectly</a:t>
            </a:r>
            <a:endParaRPr>
              <a:solidFill>
                <a:srgbClr val="FFFFFF"/>
              </a:solidFill>
              <a:latin typeface="Proxima Nova"/>
              <a:ea typeface="Proxima Nova"/>
              <a:cs typeface="Proxima Nova"/>
              <a:sym typeface="Proxima Nova"/>
            </a:endParaRPr>
          </a:p>
        </p:txBody>
      </p:sp>
      <p:sp>
        <p:nvSpPr>
          <p:cNvPr id="269" name="Google Shape;269;p28"/>
          <p:cNvSpPr/>
          <p:nvPr/>
        </p:nvSpPr>
        <p:spPr>
          <a:xfrm>
            <a:off x="6332025" y="1148075"/>
            <a:ext cx="1128600" cy="888000"/>
          </a:xfrm>
          <a:prstGeom prst="roundRect">
            <a:avLst>
              <a:gd name="adj" fmla="val 1354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Proxima Nova"/>
                <a:ea typeface="Proxima Nova"/>
                <a:cs typeface="Proxima Nova"/>
                <a:sym typeface="Proxima Nova"/>
              </a:rPr>
              <a:t>Supporting</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a:solidFill>
                  <a:srgbClr val="FFFFFF"/>
                </a:solidFill>
                <a:latin typeface="Proxima Nova"/>
                <a:ea typeface="Proxima Nova"/>
                <a:cs typeface="Proxima Nova"/>
                <a:sym typeface="Proxima Nova"/>
              </a:rPr>
              <a:t>Domain</a:t>
            </a:r>
            <a:endParaRPr>
              <a:solidFill>
                <a:srgbClr val="FFFFFF"/>
              </a:solidFill>
              <a:latin typeface="Proxima Nova"/>
              <a:ea typeface="Proxima Nova"/>
              <a:cs typeface="Proxima Nova"/>
              <a:sym typeface="Proxima Nova"/>
            </a:endParaRPr>
          </a:p>
        </p:txBody>
      </p:sp>
      <p:sp>
        <p:nvSpPr>
          <p:cNvPr id="270" name="Google Shape;270;p28"/>
          <p:cNvSpPr/>
          <p:nvPr/>
        </p:nvSpPr>
        <p:spPr>
          <a:xfrm>
            <a:off x="6332025" y="3560125"/>
            <a:ext cx="1128600" cy="888000"/>
          </a:xfrm>
          <a:prstGeom prst="roundRect">
            <a:avLst>
              <a:gd name="adj" fmla="val 1354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Proxima Nova"/>
                <a:ea typeface="Proxima Nova"/>
                <a:cs typeface="Proxima Nova"/>
                <a:sym typeface="Proxima Nova"/>
              </a:rPr>
              <a:t>Build just enough</a:t>
            </a:r>
            <a:endParaRPr>
              <a:solidFill>
                <a:srgbClr val="FFFFFF"/>
              </a:solidFill>
              <a:latin typeface="Proxima Nova"/>
              <a:ea typeface="Proxima Nova"/>
              <a:cs typeface="Proxima Nova"/>
              <a:sym typeface="Proxima Nova"/>
            </a:endParaRPr>
          </a:p>
        </p:txBody>
      </p:sp>
      <p:sp>
        <p:nvSpPr>
          <p:cNvPr id="271" name="Google Shape;271;p28"/>
          <p:cNvSpPr/>
          <p:nvPr/>
        </p:nvSpPr>
        <p:spPr>
          <a:xfrm>
            <a:off x="7603725" y="1148075"/>
            <a:ext cx="1128600" cy="888000"/>
          </a:xfrm>
          <a:prstGeom prst="roundRect">
            <a:avLst>
              <a:gd name="adj" fmla="val 1354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Proxima Nova"/>
                <a:ea typeface="Proxima Nova"/>
                <a:cs typeface="Proxima Nova"/>
                <a:sym typeface="Proxima Nova"/>
              </a:rPr>
              <a:t>Generic</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a:solidFill>
                  <a:srgbClr val="FFFFFF"/>
                </a:solidFill>
                <a:latin typeface="Proxima Nova"/>
                <a:ea typeface="Proxima Nova"/>
                <a:cs typeface="Proxima Nova"/>
                <a:sym typeface="Proxima Nova"/>
              </a:rPr>
              <a:t>Domain</a:t>
            </a:r>
            <a:endParaRPr>
              <a:solidFill>
                <a:srgbClr val="FFFFFF"/>
              </a:solidFill>
              <a:latin typeface="Proxima Nova"/>
              <a:ea typeface="Proxima Nova"/>
              <a:cs typeface="Proxima Nova"/>
              <a:sym typeface="Proxima Nova"/>
            </a:endParaRPr>
          </a:p>
        </p:txBody>
      </p:sp>
      <p:sp>
        <p:nvSpPr>
          <p:cNvPr id="272" name="Google Shape;272;p28"/>
          <p:cNvSpPr txBox="1">
            <a:spLocks noGrp="1"/>
          </p:cNvSpPr>
          <p:nvPr>
            <p:ph type="title"/>
          </p:nvPr>
        </p:nvSpPr>
        <p:spPr>
          <a:xfrm>
            <a:off x="4898025" y="221100"/>
            <a:ext cx="2777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Subdomains</a:t>
            </a:r>
            <a:endParaRPr/>
          </a:p>
        </p:txBody>
      </p:sp>
      <p:cxnSp>
        <p:nvCxnSpPr>
          <p:cNvPr id="273" name="Google Shape;273;p28"/>
          <p:cNvCxnSpPr>
            <a:stCxn id="267" idx="2"/>
            <a:endCxn id="268" idx="0"/>
          </p:cNvCxnSpPr>
          <p:nvPr/>
        </p:nvCxnSpPr>
        <p:spPr>
          <a:xfrm>
            <a:off x="5624625" y="2036075"/>
            <a:ext cx="0" cy="1524000"/>
          </a:xfrm>
          <a:prstGeom prst="straightConnector1">
            <a:avLst/>
          </a:prstGeom>
          <a:noFill/>
          <a:ln w="38100" cap="flat" cmpd="sng">
            <a:solidFill>
              <a:schemeClr val="lt2"/>
            </a:solidFill>
            <a:prstDash val="solid"/>
            <a:round/>
            <a:headEnd type="none" w="med" len="med"/>
            <a:tailEnd type="triangle" w="med" len="med"/>
          </a:ln>
        </p:spPr>
      </p:cxnSp>
      <p:cxnSp>
        <p:nvCxnSpPr>
          <p:cNvPr id="274" name="Google Shape;274;p28"/>
          <p:cNvCxnSpPr>
            <a:stCxn id="269" idx="2"/>
            <a:endCxn id="270" idx="0"/>
          </p:cNvCxnSpPr>
          <p:nvPr/>
        </p:nvCxnSpPr>
        <p:spPr>
          <a:xfrm>
            <a:off x="6896325" y="2036075"/>
            <a:ext cx="0" cy="1524000"/>
          </a:xfrm>
          <a:prstGeom prst="straightConnector1">
            <a:avLst/>
          </a:prstGeom>
          <a:noFill/>
          <a:ln w="38100" cap="flat" cmpd="sng">
            <a:solidFill>
              <a:schemeClr val="accent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9"/>
          <p:cNvSpPr txBox="1">
            <a:spLocks noGrp="1"/>
          </p:cNvSpPr>
          <p:nvPr>
            <p:ph type="title"/>
          </p:nvPr>
        </p:nvSpPr>
        <p:spPr>
          <a:xfrm>
            <a:off x="344875" y="310500"/>
            <a:ext cx="3341400" cy="3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Domains</a:t>
            </a:r>
            <a:endParaRPr/>
          </a:p>
        </p:txBody>
      </p:sp>
      <p:sp>
        <p:nvSpPr>
          <p:cNvPr id="280" name="Google Shape;280;p29"/>
          <p:cNvSpPr txBox="1">
            <a:spLocks noGrp="1"/>
          </p:cNvSpPr>
          <p:nvPr>
            <p:ph type="body" idx="1"/>
          </p:nvPr>
        </p:nvSpPr>
        <p:spPr>
          <a:xfrm>
            <a:off x="192475" y="1205200"/>
            <a:ext cx="4112100" cy="3012600"/>
          </a:xfrm>
          <a:prstGeom prst="rect">
            <a:avLst/>
          </a:prstGeom>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rgbClr val="000000"/>
              </a:buClr>
              <a:buSzPts val="2200"/>
              <a:buChar char="●"/>
            </a:pPr>
            <a:r>
              <a:rPr lang="en" sz="2200">
                <a:solidFill>
                  <a:srgbClr val="000000"/>
                </a:solidFill>
              </a:rPr>
              <a:t>Domain is always org specific</a:t>
            </a:r>
            <a:endParaRPr sz="2200">
              <a:solidFill>
                <a:srgbClr val="000000"/>
              </a:solidFill>
            </a:endParaRPr>
          </a:p>
          <a:p>
            <a:pPr marL="457200" lvl="0" indent="-368300" algn="l" rtl="0">
              <a:lnSpc>
                <a:spcPct val="115000"/>
              </a:lnSpc>
              <a:spcBef>
                <a:spcPts val="560"/>
              </a:spcBef>
              <a:spcAft>
                <a:spcPts val="0"/>
              </a:spcAft>
              <a:buClr>
                <a:srgbClr val="000000"/>
              </a:buClr>
              <a:buSzPts val="2200"/>
              <a:buChar char="●"/>
            </a:pPr>
            <a:r>
              <a:rPr lang="en" sz="2200">
                <a:solidFill>
                  <a:srgbClr val="000000"/>
                </a:solidFill>
              </a:rPr>
              <a:t>Captures the unique and fundamental element of the business</a:t>
            </a:r>
            <a:endParaRPr sz="2200">
              <a:solidFill>
                <a:srgbClr val="000000"/>
              </a:solidFill>
            </a:endParaRPr>
          </a:p>
          <a:p>
            <a:pPr marL="457200" lvl="0" indent="-368300" algn="l" rtl="0">
              <a:lnSpc>
                <a:spcPct val="115000"/>
              </a:lnSpc>
              <a:spcBef>
                <a:spcPts val="560"/>
              </a:spcBef>
              <a:spcAft>
                <a:spcPts val="0"/>
              </a:spcAft>
              <a:buClr>
                <a:srgbClr val="000000"/>
              </a:buClr>
              <a:buSzPts val="2200"/>
              <a:buChar char="●"/>
            </a:pPr>
            <a:r>
              <a:rPr lang="en" sz="2200">
                <a:solidFill>
                  <a:srgbClr val="000000"/>
                </a:solidFill>
              </a:rPr>
              <a:t>Composed of sub-domains &amp; bounded contexts</a:t>
            </a:r>
            <a:endParaRPr sz="2200">
              <a:solidFill>
                <a:srgbClr val="000000"/>
              </a:solidFill>
            </a:endParaRPr>
          </a:p>
        </p:txBody>
      </p:sp>
      <p:sp>
        <p:nvSpPr>
          <p:cNvPr id="281" name="Google Shape;281;p29"/>
          <p:cNvSpPr/>
          <p:nvPr/>
        </p:nvSpPr>
        <p:spPr>
          <a:xfrm>
            <a:off x="5060325" y="1148075"/>
            <a:ext cx="1128600" cy="888000"/>
          </a:xfrm>
          <a:prstGeom prst="roundRect">
            <a:avLst>
              <a:gd name="adj" fmla="val 1354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Proxima Nova"/>
                <a:ea typeface="Proxima Nova"/>
                <a:cs typeface="Proxima Nova"/>
                <a:sym typeface="Proxima Nova"/>
              </a:rPr>
              <a:t>Core Domain</a:t>
            </a:r>
            <a:endParaRPr>
              <a:solidFill>
                <a:srgbClr val="FFFFFF"/>
              </a:solidFill>
              <a:latin typeface="Proxima Nova"/>
              <a:ea typeface="Proxima Nova"/>
              <a:cs typeface="Proxima Nova"/>
              <a:sym typeface="Proxima Nova"/>
            </a:endParaRPr>
          </a:p>
        </p:txBody>
      </p:sp>
      <p:sp>
        <p:nvSpPr>
          <p:cNvPr id="282" name="Google Shape;282;p29"/>
          <p:cNvSpPr/>
          <p:nvPr/>
        </p:nvSpPr>
        <p:spPr>
          <a:xfrm>
            <a:off x="5060325" y="3560125"/>
            <a:ext cx="1128600" cy="888000"/>
          </a:xfrm>
          <a:prstGeom prst="roundRect">
            <a:avLst>
              <a:gd name="adj" fmla="val 1354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Proxima Nova"/>
                <a:ea typeface="Proxima Nova"/>
                <a:cs typeface="Proxima Nova"/>
                <a:sym typeface="Proxima Nova"/>
              </a:rPr>
              <a:t>Build it</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a:solidFill>
                  <a:srgbClr val="FFFFFF"/>
                </a:solidFill>
                <a:latin typeface="Proxima Nova"/>
                <a:ea typeface="Proxima Nova"/>
                <a:cs typeface="Proxima Nova"/>
                <a:sym typeface="Proxima Nova"/>
              </a:rPr>
              <a:t>Perfectly</a:t>
            </a:r>
            <a:endParaRPr>
              <a:solidFill>
                <a:srgbClr val="FFFFFF"/>
              </a:solidFill>
              <a:latin typeface="Proxima Nova"/>
              <a:ea typeface="Proxima Nova"/>
              <a:cs typeface="Proxima Nova"/>
              <a:sym typeface="Proxima Nova"/>
            </a:endParaRPr>
          </a:p>
        </p:txBody>
      </p:sp>
      <p:sp>
        <p:nvSpPr>
          <p:cNvPr id="283" name="Google Shape;283;p29"/>
          <p:cNvSpPr/>
          <p:nvPr/>
        </p:nvSpPr>
        <p:spPr>
          <a:xfrm>
            <a:off x="6332025" y="1148075"/>
            <a:ext cx="1128600" cy="888000"/>
          </a:xfrm>
          <a:prstGeom prst="roundRect">
            <a:avLst>
              <a:gd name="adj" fmla="val 1354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Proxima Nova"/>
                <a:ea typeface="Proxima Nova"/>
                <a:cs typeface="Proxima Nova"/>
                <a:sym typeface="Proxima Nova"/>
              </a:rPr>
              <a:t>Supporting</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a:solidFill>
                  <a:srgbClr val="FFFFFF"/>
                </a:solidFill>
                <a:latin typeface="Proxima Nova"/>
                <a:ea typeface="Proxima Nova"/>
                <a:cs typeface="Proxima Nova"/>
                <a:sym typeface="Proxima Nova"/>
              </a:rPr>
              <a:t>Domain</a:t>
            </a:r>
            <a:endParaRPr>
              <a:solidFill>
                <a:srgbClr val="FFFFFF"/>
              </a:solidFill>
              <a:latin typeface="Proxima Nova"/>
              <a:ea typeface="Proxima Nova"/>
              <a:cs typeface="Proxima Nova"/>
              <a:sym typeface="Proxima Nova"/>
            </a:endParaRPr>
          </a:p>
        </p:txBody>
      </p:sp>
      <p:sp>
        <p:nvSpPr>
          <p:cNvPr id="284" name="Google Shape;284;p29"/>
          <p:cNvSpPr/>
          <p:nvPr/>
        </p:nvSpPr>
        <p:spPr>
          <a:xfrm>
            <a:off x="6332025" y="3560125"/>
            <a:ext cx="1128600" cy="888000"/>
          </a:xfrm>
          <a:prstGeom prst="roundRect">
            <a:avLst>
              <a:gd name="adj" fmla="val 1354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Proxima Nova"/>
                <a:ea typeface="Proxima Nova"/>
                <a:cs typeface="Proxima Nova"/>
                <a:sym typeface="Proxima Nova"/>
              </a:rPr>
              <a:t>Build just enough</a:t>
            </a:r>
            <a:endParaRPr>
              <a:solidFill>
                <a:srgbClr val="FFFFFF"/>
              </a:solidFill>
              <a:latin typeface="Proxima Nova"/>
              <a:ea typeface="Proxima Nova"/>
              <a:cs typeface="Proxima Nova"/>
              <a:sym typeface="Proxima Nova"/>
            </a:endParaRPr>
          </a:p>
        </p:txBody>
      </p:sp>
      <p:sp>
        <p:nvSpPr>
          <p:cNvPr id="285" name="Google Shape;285;p29"/>
          <p:cNvSpPr/>
          <p:nvPr/>
        </p:nvSpPr>
        <p:spPr>
          <a:xfrm>
            <a:off x="7603725" y="1148075"/>
            <a:ext cx="1128600" cy="888000"/>
          </a:xfrm>
          <a:prstGeom prst="roundRect">
            <a:avLst>
              <a:gd name="adj" fmla="val 1354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Proxima Nova"/>
                <a:ea typeface="Proxima Nova"/>
                <a:cs typeface="Proxima Nova"/>
                <a:sym typeface="Proxima Nova"/>
              </a:rPr>
              <a:t>Generic</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a:solidFill>
                  <a:srgbClr val="FFFFFF"/>
                </a:solidFill>
                <a:latin typeface="Proxima Nova"/>
                <a:ea typeface="Proxima Nova"/>
                <a:cs typeface="Proxima Nova"/>
                <a:sym typeface="Proxima Nova"/>
              </a:rPr>
              <a:t>Domain</a:t>
            </a:r>
            <a:endParaRPr>
              <a:solidFill>
                <a:srgbClr val="FFFFFF"/>
              </a:solidFill>
              <a:latin typeface="Proxima Nova"/>
              <a:ea typeface="Proxima Nova"/>
              <a:cs typeface="Proxima Nova"/>
              <a:sym typeface="Proxima Nova"/>
            </a:endParaRPr>
          </a:p>
        </p:txBody>
      </p:sp>
      <p:sp>
        <p:nvSpPr>
          <p:cNvPr id="286" name="Google Shape;286;p29"/>
          <p:cNvSpPr/>
          <p:nvPr/>
        </p:nvSpPr>
        <p:spPr>
          <a:xfrm>
            <a:off x="7603725" y="3560125"/>
            <a:ext cx="1128600" cy="888000"/>
          </a:xfrm>
          <a:prstGeom prst="roundRect">
            <a:avLst>
              <a:gd name="adj" fmla="val 1354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Proxima Nova"/>
                <a:ea typeface="Proxima Nova"/>
                <a:cs typeface="Proxima Nova"/>
                <a:sym typeface="Proxima Nova"/>
              </a:rPr>
              <a:t>Buy It</a:t>
            </a:r>
            <a:endParaRPr>
              <a:solidFill>
                <a:srgbClr val="FFFFFF"/>
              </a:solidFill>
              <a:latin typeface="Proxima Nova"/>
              <a:ea typeface="Proxima Nova"/>
              <a:cs typeface="Proxima Nova"/>
              <a:sym typeface="Proxima Nova"/>
            </a:endParaRPr>
          </a:p>
        </p:txBody>
      </p:sp>
      <p:sp>
        <p:nvSpPr>
          <p:cNvPr id="287" name="Google Shape;287;p29"/>
          <p:cNvSpPr txBox="1">
            <a:spLocks noGrp="1"/>
          </p:cNvSpPr>
          <p:nvPr>
            <p:ph type="title"/>
          </p:nvPr>
        </p:nvSpPr>
        <p:spPr>
          <a:xfrm>
            <a:off x="4898025" y="221100"/>
            <a:ext cx="2777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Subdomains</a:t>
            </a:r>
            <a:endParaRPr/>
          </a:p>
        </p:txBody>
      </p:sp>
      <p:cxnSp>
        <p:nvCxnSpPr>
          <p:cNvPr id="288" name="Google Shape;288;p29"/>
          <p:cNvCxnSpPr>
            <a:stCxn id="281" idx="2"/>
            <a:endCxn id="282" idx="0"/>
          </p:cNvCxnSpPr>
          <p:nvPr/>
        </p:nvCxnSpPr>
        <p:spPr>
          <a:xfrm>
            <a:off x="5624625" y="2036075"/>
            <a:ext cx="0" cy="1524000"/>
          </a:xfrm>
          <a:prstGeom prst="straightConnector1">
            <a:avLst/>
          </a:prstGeom>
          <a:noFill/>
          <a:ln w="38100" cap="flat" cmpd="sng">
            <a:solidFill>
              <a:schemeClr val="lt2"/>
            </a:solidFill>
            <a:prstDash val="solid"/>
            <a:round/>
            <a:headEnd type="none" w="med" len="med"/>
            <a:tailEnd type="triangle" w="med" len="med"/>
          </a:ln>
        </p:spPr>
      </p:cxnSp>
      <p:cxnSp>
        <p:nvCxnSpPr>
          <p:cNvPr id="289" name="Google Shape;289;p29"/>
          <p:cNvCxnSpPr>
            <a:stCxn id="283" idx="2"/>
            <a:endCxn id="284" idx="0"/>
          </p:cNvCxnSpPr>
          <p:nvPr/>
        </p:nvCxnSpPr>
        <p:spPr>
          <a:xfrm>
            <a:off x="6896325" y="2036075"/>
            <a:ext cx="0" cy="1524000"/>
          </a:xfrm>
          <a:prstGeom prst="straightConnector1">
            <a:avLst/>
          </a:prstGeom>
          <a:noFill/>
          <a:ln w="38100" cap="flat" cmpd="sng">
            <a:solidFill>
              <a:schemeClr val="accent2"/>
            </a:solidFill>
            <a:prstDash val="solid"/>
            <a:round/>
            <a:headEnd type="none" w="med" len="med"/>
            <a:tailEnd type="triangle" w="med" len="med"/>
          </a:ln>
        </p:spPr>
      </p:cxnSp>
      <p:cxnSp>
        <p:nvCxnSpPr>
          <p:cNvPr id="290" name="Google Shape;290;p29"/>
          <p:cNvCxnSpPr>
            <a:stCxn id="285" idx="2"/>
            <a:endCxn id="286" idx="0"/>
          </p:cNvCxnSpPr>
          <p:nvPr/>
        </p:nvCxnSpPr>
        <p:spPr>
          <a:xfrm>
            <a:off x="8168025" y="2036075"/>
            <a:ext cx="0" cy="1524000"/>
          </a:xfrm>
          <a:prstGeom prst="straightConnector1">
            <a:avLst/>
          </a:prstGeom>
          <a:noFill/>
          <a:ln w="38100" cap="flat" cmpd="sng">
            <a:solidFill>
              <a:schemeClr val="accent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0"/>
          <p:cNvSpPr txBox="1">
            <a:spLocks noGrp="1"/>
          </p:cNvSpPr>
          <p:nvPr>
            <p:ph type="body" idx="2"/>
          </p:nvPr>
        </p:nvSpPr>
        <p:spPr>
          <a:xfrm>
            <a:off x="3459825" y="1235425"/>
            <a:ext cx="5448900" cy="3447300"/>
          </a:xfrm>
          <a:prstGeom prst="rect">
            <a:avLst/>
          </a:prstGeom>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dk1"/>
              </a:buClr>
              <a:buSzPts val="1700"/>
              <a:buFont typeface="Proxima Nova"/>
              <a:buChar char="●"/>
            </a:pPr>
            <a:r>
              <a:rPr lang="en" sz="1700"/>
              <a:t>Semantic contextual boundary where your model is implemented and a Ubiquitous Language spoken</a:t>
            </a:r>
            <a:endParaRPr sz="1700"/>
          </a:p>
          <a:p>
            <a:pPr marL="457200" lvl="0" indent="-336550" algn="l" rtl="0">
              <a:lnSpc>
                <a:spcPct val="115000"/>
              </a:lnSpc>
              <a:spcBef>
                <a:spcPts val="0"/>
              </a:spcBef>
              <a:spcAft>
                <a:spcPts val="0"/>
              </a:spcAft>
              <a:buClr>
                <a:schemeClr val="dk1"/>
              </a:buClr>
              <a:buSzPts val="1700"/>
              <a:buFont typeface="Arial"/>
              <a:buChar char="●"/>
            </a:pPr>
            <a:r>
              <a:rPr lang="en" sz="1700"/>
              <a:t>Separate Bounded Contexts should be separate software artifacts</a:t>
            </a:r>
            <a:endParaRPr sz="1700"/>
          </a:p>
          <a:p>
            <a:pPr marL="457200" lvl="0" indent="-336550" algn="l" rtl="0">
              <a:lnSpc>
                <a:spcPct val="115000"/>
              </a:lnSpc>
              <a:spcBef>
                <a:spcPts val="0"/>
              </a:spcBef>
              <a:spcAft>
                <a:spcPts val="0"/>
              </a:spcAft>
              <a:buClr>
                <a:schemeClr val="dk1"/>
              </a:buClr>
              <a:buSzPts val="1700"/>
              <a:buFont typeface="Arial"/>
              <a:buChar char="●"/>
            </a:pPr>
            <a:r>
              <a:rPr lang="en" sz="1700"/>
              <a:t>Each component inside the Bounded Context has a specific meaning and does specific things</a:t>
            </a:r>
            <a:endParaRPr sz="1700"/>
          </a:p>
          <a:p>
            <a:pPr marL="457200" lvl="0" indent="-336550" algn="l" rtl="0">
              <a:lnSpc>
                <a:spcPct val="115000"/>
              </a:lnSpc>
              <a:spcBef>
                <a:spcPts val="0"/>
              </a:spcBef>
              <a:spcAft>
                <a:spcPts val="0"/>
              </a:spcAft>
              <a:buClr>
                <a:schemeClr val="dk1"/>
              </a:buClr>
              <a:buSzPts val="1700"/>
              <a:buFont typeface="Arial"/>
              <a:buChar char="●"/>
            </a:pPr>
            <a:r>
              <a:rPr lang="en" sz="1700"/>
              <a:t>Developed to distinguish your organization competitively from all others</a:t>
            </a:r>
            <a:endParaRPr sz="1700"/>
          </a:p>
          <a:p>
            <a:pPr marL="457200" lvl="0" indent="-336550" algn="l" rtl="0">
              <a:lnSpc>
                <a:spcPct val="115000"/>
              </a:lnSpc>
              <a:spcBef>
                <a:spcPts val="0"/>
              </a:spcBef>
              <a:spcAft>
                <a:spcPts val="0"/>
              </a:spcAft>
              <a:buClr>
                <a:schemeClr val="dk1"/>
              </a:buClr>
              <a:buSzPts val="1700"/>
              <a:buFont typeface="Arial"/>
              <a:buChar char="●"/>
            </a:pPr>
            <a:r>
              <a:rPr lang="en" sz="1700"/>
              <a:t>Choose wisely what should and shouldn’t be part of your Core Domain</a:t>
            </a:r>
            <a:endParaRPr sz="1700"/>
          </a:p>
        </p:txBody>
      </p:sp>
      <p:sp>
        <p:nvSpPr>
          <p:cNvPr id="296" name="Google Shape;296;p30"/>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Strategic Design </a:t>
            </a:r>
            <a:endParaRPr/>
          </a:p>
        </p:txBody>
      </p:sp>
      <p:grpSp>
        <p:nvGrpSpPr>
          <p:cNvPr id="297" name="Google Shape;297;p30"/>
          <p:cNvGrpSpPr/>
          <p:nvPr/>
        </p:nvGrpSpPr>
        <p:grpSpPr>
          <a:xfrm>
            <a:off x="1322194" y="3415101"/>
            <a:ext cx="1425441" cy="1425441"/>
            <a:chOff x="4841600" y="662775"/>
            <a:chExt cx="2101800" cy="2101800"/>
          </a:xfrm>
        </p:grpSpPr>
        <p:sp>
          <p:nvSpPr>
            <p:cNvPr id="298" name="Google Shape;298;p30"/>
            <p:cNvSpPr/>
            <p:nvPr/>
          </p:nvSpPr>
          <p:spPr>
            <a:xfrm>
              <a:off x="4841600" y="662775"/>
              <a:ext cx="2101800" cy="2101800"/>
            </a:xfrm>
            <a:prstGeom prst="ellipse">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9" name="Google Shape;299;p30"/>
            <p:cNvPicPr preferRelativeResize="0"/>
            <p:nvPr/>
          </p:nvPicPr>
          <p:blipFill>
            <a:blip r:embed="rId3">
              <a:alphaModFix/>
            </a:blip>
            <a:stretch>
              <a:fillRect/>
            </a:stretch>
          </p:blipFill>
          <p:spPr>
            <a:xfrm>
              <a:off x="5052187" y="879222"/>
              <a:ext cx="1680625" cy="1516500"/>
            </a:xfrm>
            <a:prstGeom prst="rect">
              <a:avLst/>
            </a:prstGeom>
            <a:noFill/>
            <a:ln>
              <a:noFill/>
            </a:ln>
          </p:spPr>
        </p:pic>
      </p:grpSp>
      <p:sp>
        <p:nvSpPr>
          <p:cNvPr id="300" name="Google Shape;300;p30"/>
          <p:cNvSpPr/>
          <p:nvPr/>
        </p:nvSpPr>
        <p:spPr>
          <a:xfrm>
            <a:off x="365650" y="2435175"/>
            <a:ext cx="1797900" cy="885000"/>
          </a:xfrm>
          <a:prstGeom prst="wedgeRoundRectCallout">
            <a:avLst>
              <a:gd name="adj1" fmla="val -1267"/>
              <a:gd name="adj2" fmla="val 84845"/>
              <a:gd name="adj3" fmla="val 0"/>
            </a:avLst>
          </a:prstGeom>
          <a:solidFill>
            <a:srgbClr val="F3F3F3"/>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latin typeface="Proxima Nova"/>
                <a:ea typeface="Proxima Nova"/>
                <a:cs typeface="Proxima Nova"/>
                <a:sym typeface="Proxima Nova"/>
              </a:rPr>
              <a:t>Don’t underestimate the power of the Bounded Context</a:t>
            </a:r>
            <a:endParaRPr sz="1200" i="1">
              <a:latin typeface="Proxima Nova"/>
              <a:ea typeface="Proxima Nova"/>
              <a:cs typeface="Proxima Nova"/>
              <a:sym typeface="Proxima Nova"/>
            </a:endParaRPr>
          </a:p>
        </p:txBody>
      </p:sp>
      <p:sp>
        <p:nvSpPr>
          <p:cNvPr id="301" name="Google Shape;301;p30"/>
          <p:cNvSpPr txBox="1">
            <a:spLocks noGrp="1"/>
          </p:cNvSpPr>
          <p:nvPr>
            <p:ph type="title"/>
          </p:nvPr>
        </p:nvSpPr>
        <p:spPr>
          <a:xfrm>
            <a:off x="3561600" y="379875"/>
            <a:ext cx="5294100" cy="3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Bounded Context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Design </a:t>
            </a:r>
            <a:r>
              <a:rPr lang="en" b="1"/>
              <a:t>:</a:t>
            </a:r>
            <a:r>
              <a:rPr lang="en"/>
              <a:t> Bounded Context + Teams + Repos</a:t>
            </a:r>
            <a:endParaRPr/>
          </a:p>
        </p:txBody>
      </p:sp>
      <p:grpSp>
        <p:nvGrpSpPr>
          <p:cNvPr id="307" name="Google Shape;307;p31"/>
          <p:cNvGrpSpPr/>
          <p:nvPr/>
        </p:nvGrpSpPr>
        <p:grpSpPr>
          <a:xfrm>
            <a:off x="667325" y="1615499"/>
            <a:ext cx="1349874" cy="1043850"/>
            <a:chOff x="712250" y="1312199"/>
            <a:chExt cx="1349874" cy="1043850"/>
          </a:xfrm>
        </p:grpSpPr>
        <p:pic>
          <p:nvPicPr>
            <p:cNvPr id="308" name="Google Shape;308;p31"/>
            <p:cNvPicPr preferRelativeResize="0"/>
            <p:nvPr/>
          </p:nvPicPr>
          <p:blipFill>
            <a:blip r:embed="rId3">
              <a:alphaModFix/>
            </a:blip>
            <a:stretch>
              <a:fillRect/>
            </a:stretch>
          </p:blipFill>
          <p:spPr>
            <a:xfrm>
              <a:off x="1193999" y="1312199"/>
              <a:ext cx="436850" cy="436850"/>
            </a:xfrm>
            <a:prstGeom prst="rect">
              <a:avLst/>
            </a:prstGeom>
            <a:noFill/>
            <a:ln>
              <a:noFill/>
            </a:ln>
          </p:spPr>
        </p:pic>
        <p:pic>
          <p:nvPicPr>
            <p:cNvPr id="309" name="Google Shape;309;p31"/>
            <p:cNvPicPr preferRelativeResize="0"/>
            <p:nvPr/>
          </p:nvPicPr>
          <p:blipFill>
            <a:blip r:embed="rId4">
              <a:alphaModFix/>
            </a:blip>
            <a:stretch>
              <a:fillRect/>
            </a:stretch>
          </p:blipFill>
          <p:spPr>
            <a:xfrm>
              <a:off x="1060250" y="1749050"/>
              <a:ext cx="481750" cy="481750"/>
            </a:xfrm>
            <a:prstGeom prst="rect">
              <a:avLst/>
            </a:prstGeom>
            <a:noFill/>
            <a:ln>
              <a:noFill/>
            </a:ln>
          </p:spPr>
        </p:pic>
        <p:pic>
          <p:nvPicPr>
            <p:cNvPr id="310" name="Google Shape;310;p31"/>
            <p:cNvPicPr preferRelativeResize="0"/>
            <p:nvPr/>
          </p:nvPicPr>
          <p:blipFill>
            <a:blip r:embed="rId3">
              <a:alphaModFix/>
            </a:blip>
            <a:stretch>
              <a:fillRect/>
            </a:stretch>
          </p:blipFill>
          <p:spPr>
            <a:xfrm>
              <a:off x="1541999" y="1919199"/>
              <a:ext cx="436850" cy="436850"/>
            </a:xfrm>
            <a:prstGeom prst="rect">
              <a:avLst/>
            </a:prstGeom>
            <a:noFill/>
            <a:ln>
              <a:noFill/>
            </a:ln>
          </p:spPr>
        </p:pic>
        <p:pic>
          <p:nvPicPr>
            <p:cNvPr id="311" name="Google Shape;311;p31"/>
            <p:cNvPicPr preferRelativeResize="0"/>
            <p:nvPr/>
          </p:nvPicPr>
          <p:blipFill>
            <a:blip r:embed="rId3">
              <a:alphaModFix/>
            </a:blip>
            <a:stretch>
              <a:fillRect/>
            </a:stretch>
          </p:blipFill>
          <p:spPr>
            <a:xfrm>
              <a:off x="1625274" y="1482349"/>
              <a:ext cx="436850" cy="436850"/>
            </a:xfrm>
            <a:prstGeom prst="rect">
              <a:avLst/>
            </a:prstGeom>
            <a:noFill/>
            <a:ln>
              <a:noFill/>
            </a:ln>
          </p:spPr>
        </p:pic>
        <p:pic>
          <p:nvPicPr>
            <p:cNvPr id="312" name="Google Shape;312;p31"/>
            <p:cNvPicPr preferRelativeResize="0"/>
            <p:nvPr/>
          </p:nvPicPr>
          <p:blipFill>
            <a:blip r:embed="rId4">
              <a:alphaModFix/>
            </a:blip>
            <a:stretch>
              <a:fillRect/>
            </a:stretch>
          </p:blipFill>
          <p:spPr>
            <a:xfrm>
              <a:off x="712250" y="1482350"/>
              <a:ext cx="481750" cy="481750"/>
            </a:xfrm>
            <a:prstGeom prst="rect">
              <a:avLst/>
            </a:prstGeom>
            <a:noFill/>
            <a:ln>
              <a:noFill/>
            </a:ln>
          </p:spPr>
        </p:pic>
      </p:grpSp>
      <p:sp>
        <p:nvSpPr>
          <p:cNvPr id="313" name="Google Shape;313;p31"/>
          <p:cNvSpPr/>
          <p:nvPr/>
        </p:nvSpPr>
        <p:spPr>
          <a:xfrm>
            <a:off x="3376875" y="1555950"/>
            <a:ext cx="1535400" cy="975000"/>
          </a:xfrm>
          <a:prstGeom prst="ellipse">
            <a:avLst/>
          </a:prstGeom>
          <a:solidFill>
            <a:srgbClr val="FC168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3F3F3"/>
                </a:solidFill>
                <a:latin typeface="Proxima Nova"/>
                <a:ea typeface="Proxima Nova"/>
                <a:cs typeface="Proxima Nova"/>
                <a:sym typeface="Proxima Nova"/>
              </a:rPr>
              <a:t>Bounded</a:t>
            </a:r>
            <a:endParaRPr>
              <a:solidFill>
                <a:srgbClr val="F3F3F3"/>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3F3F3"/>
                </a:solidFill>
                <a:latin typeface="Proxima Nova"/>
                <a:ea typeface="Proxima Nova"/>
                <a:cs typeface="Proxima Nova"/>
                <a:sym typeface="Proxima Nova"/>
              </a:rPr>
              <a:t>Context</a:t>
            </a:r>
            <a:endParaRPr>
              <a:solidFill>
                <a:srgbClr val="F3F3F3"/>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3F3F3"/>
                </a:solidFill>
                <a:latin typeface="Proxima Nova"/>
                <a:ea typeface="Proxima Nova"/>
                <a:cs typeface="Proxima Nova"/>
                <a:sym typeface="Proxima Nova"/>
              </a:rPr>
              <a:t>A</a:t>
            </a:r>
            <a:endParaRPr>
              <a:solidFill>
                <a:srgbClr val="F3F3F3"/>
              </a:solidFill>
              <a:latin typeface="Proxima Nova"/>
              <a:ea typeface="Proxima Nova"/>
              <a:cs typeface="Proxima Nova"/>
              <a:sym typeface="Proxima Nova"/>
            </a:endParaRPr>
          </a:p>
        </p:txBody>
      </p:sp>
      <p:cxnSp>
        <p:nvCxnSpPr>
          <p:cNvPr id="314" name="Google Shape;314;p31"/>
          <p:cNvCxnSpPr/>
          <p:nvPr/>
        </p:nvCxnSpPr>
        <p:spPr>
          <a:xfrm rot="10800000" flipH="1">
            <a:off x="2291625" y="2100775"/>
            <a:ext cx="887400" cy="11100"/>
          </a:xfrm>
          <a:prstGeom prst="straightConnector1">
            <a:avLst/>
          </a:prstGeom>
          <a:noFill/>
          <a:ln w="28575" cap="flat" cmpd="sng">
            <a:solidFill>
              <a:schemeClr val="accent6"/>
            </a:solidFill>
            <a:prstDash val="solid"/>
            <a:round/>
            <a:headEnd type="none" w="med" len="med"/>
            <a:tailEnd type="triangle" w="med" len="med"/>
          </a:ln>
        </p:spPr>
      </p:cxnSp>
      <p:cxnSp>
        <p:nvCxnSpPr>
          <p:cNvPr id="315" name="Google Shape;315;p31"/>
          <p:cNvCxnSpPr/>
          <p:nvPr/>
        </p:nvCxnSpPr>
        <p:spPr>
          <a:xfrm rot="10800000" flipH="1">
            <a:off x="5125525" y="2037900"/>
            <a:ext cx="887400" cy="11100"/>
          </a:xfrm>
          <a:prstGeom prst="straightConnector1">
            <a:avLst/>
          </a:prstGeom>
          <a:noFill/>
          <a:ln w="28575" cap="flat" cmpd="sng">
            <a:solidFill>
              <a:schemeClr val="accent6"/>
            </a:solidFill>
            <a:prstDash val="solid"/>
            <a:round/>
            <a:headEnd type="none" w="med" len="med"/>
            <a:tailEnd type="triangle" w="med" len="med"/>
          </a:ln>
        </p:spPr>
      </p:cxnSp>
      <p:sp>
        <p:nvSpPr>
          <p:cNvPr id="316" name="Google Shape;316;p31"/>
          <p:cNvSpPr/>
          <p:nvPr/>
        </p:nvSpPr>
        <p:spPr>
          <a:xfrm>
            <a:off x="6226175" y="1521450"/>
            <a:ext cx="954900" cy="1044000"/>
          </a:xfrm>
          <a:prstGeom prst="can">
            <a:avLst>
              <a:gd name="adj" fmla="val 25000"/>
            </a:avLst>
          </a:prstGeom>
          <a:solidFill>
            <a:srgbClr val="FC1680"/>
          </a:solidFill>
          <a:ln w="9525" cap="flat" cmpd="sng">
            <a:solidFill>
              <a:srgbClr val="042C4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3F3F3"/>
                </a:solidFill>
                <a:latin typeface="Proxima Nova"/>
                <a:ea typeface="Proxima Nova"/>
                <a:cs typeface="Proxima Nova"/>
                <a:sym typeface="Proxima Nova"/>
              </a:rPr>
              <a:t>Schema</a:t>
            </a:r>
            <a:endParaRPr>
              <a:solidFill>
                <a:srgbClr val="F3F3F3"/>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3F3F3"/>
                </a:solidFill>
                <a:latin typeface="Proxima Nova"/>
                <a:ea typeface="Proxima Nova"/>
                <a:cs typeface="Proxima Nova"/>
                <a:sym typeface="Proxima Nova"/>
              </a:rPr>
              <a:t>A</a:t>
            </a:r>
            <a:endParaRPr>
              <a:solidFill>
                <a:srgbClr val="F3F3F3"/>
              </a:solidFill>
              <a:latin typeface="Proxima Nova"/>
              <a:ea typeface="Proxima Nova"/>
              <a:cs typeface="Proxima Nova"/>
              <a:sym typeface="Proxima Nova"/>
            </a:endParaRPr>
          </a:p>
        </p:txBody>
      </p:sp>
      <p:sp>
        <p:nvSpPr>
          <p:cNvPr id="317" name="Google Shape;317;p31"/>
          <p:cNvSpPr/>
          <p:nvPr/>
        </p:nvSpPr>
        <p:spPr>
          <a:xfrm>
            <a:off x="7509425" y="1726850"/>
            <a:ext cx="888084" cy="633204"/>
          </a:xfrm>
          <a:prstGeom prst="flowChartMultidocument">
            <a:avLst/>
          </a:prstGeom>
          <a:solidFill>
            <a:srgbClr val="FC1680"/>
          </a:solidFill>
          <a:ln w="9525" cap="flat" cmpd="sng">
            <a:solidFill>
              <a:srgbClr val="042C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3F3F3"/>
                </a:solidFill>
                <a:latin typeface="Proxima Nova"/>
                <a:ea typeface="Proxima Nova"/>
                <a:cs typeface="Proxima Nova"/>
                <a:sym typeface="Proxima Nova"/>
              </a:rPr>
              <a:t>Repo A</a:t>
            </a:r>
            <a:endParaRPr>
              <a:solidFill>
                <a:srgbClr val="F3F3F3"/>
              </a:solidFill>
              <a:latin typeface="Proxima Nova"/>
              <a:ea typeface="Proxima Nova"/>
              <a:cs typeface="Proxima Nova"/>
              <a:sym typeface="Proxima Nova"/>
            </a:endParaRPr>
          </a:p>
        </p:txBody>
      </p:sp>
      <p:sp>
        <p:nvSpPr>
          <p:cNvPr id="318" name="Google Shape;318;p31"/>
          <p:cNvSpPr/>
          <p:nvPr/>
        </p:nvSpPr>
        <p:spPr>
          <a:xfrm>
            <a:off x="578550" y="1225013"/>
            <a:ext cx="8159300" cy="1655900"/>
          </a:xfrm>
          <a:custGeom>
            <a:avLst/>
            <a:gdLst/>
            <a:ahLst/>
            <a:cxnLst/>
            <a:rect l="l" t="t" r="r" b="b"/>
            <a:pathLst>
              <a:path w="326372" h="66236" extrusionOk="0">
                <a:moveTo>
                  <a:pt x="11101" y="12951"/>
                </a:moveTo>
                <a:lnTo>
                  <a:pt x="83628" y="0"/>
                </a:lnTo>
                <a:lnTo>
                  <a:pt x="195749" y="5180"/>
                </a:lnTo>
                <a:lnTo>
                  <a:pt x="305650" y="2960"/>
                </a:lnTo>
                <a:lnTo>
                  <a:pt x="326372" y="19612"/>
                </a:lnTo>
                <a:lnTo>
                  <a:pt x="321931" y="52915"/>
                </a:lnTo>
                <a:lnTo>
                  <a:pt x="265686" y="60316"/>
                </a:lnTo>
                <a:lnTo>
                  <a:pt x="72527" y="66236"/>
                </a:lnTo>
                <a:lnTo>
                  <a:pt x="29973" y="63276"/>
                </a:lnTo>
                <a:lnTo>
                  <a:pt x="0" y="48104"/>
                </a:lnTo>
                <a:close/>
              </a:path>
            </a:pathLst>
          </a:custGeom>
          <a:noFill/>
          <a:ln w="19050" cap="flat" cmpd="sng">
            <a:solidFill>
              <a:srgbClr val="FC1680"/>
            </a:solidFill>
            <a:prstDash val="dot"/>
            <a:round/>
            <a:headEnd type="none" w="med" len="med"/>
            <a:tailEnd type="none" w="med" len="med"/>
          </a:ln>
        </p:spPr>
      </p:sp>
      <p:sp>
        <p:nvSpPr>
          <p:cNvPr id="319" name="Google Shape;319;p31"/>
          <p:cNvSpPr txBox="1"/>
          <p:nvPr/>
        </p:nvSpPr>
        <p:spPr>
          <a:xfrm>
            <a:off x="404025" y="758582"/>
            <a:ext cx="4662600" cy="4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5E5CF"/>
                </a:solidFill>
                <a:latin typeface="Proxima Nova"/>
                <a:ea typeface="Proxima Nova"/>
                <a:cs typeface="Proxima Nova"/>
                <a:sym typeface="Proxima Nova"/>
              </a:rPr>
              <a:t>One team owns one or more Bounded Contexts</a:t>
            </a:r>
            <a:endParaRPr>
              <a:solidFill>
                <a:srgbClr val="35E5CF"/>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2"/>
          <p:cNvSpPr/>
          <p:nvPr/>
        </p:nvSpPr>
        <p:spPr>
          <a:xfrm>
            <a:off x="277525" y="1332125"/>
            <a:ext cx="8325800" cy="3321075"/>
          </a:xfrm>
          <a:custGeom>
            <a:avLst/>
            <a:gdLst/>
            <a:ahLst/>
            <a:cxnLst/>
            <a:rect l="l" t="t" r="r" b="b"/>
            <a:pathLst>
              <a:path w="333032" h="132843" extrusionOk="0">
                <a:moveTo>
                  <a:pt x="30713" y="0"/>
                </a:moveTo>
                <a:lnTo>
                  <a:pt x="76227" y="19242"/>
                </a:lnTo>
                <a:lnTo>
                  <a:pt x="132103" y="68457"/>
                </a:lnTo>
                <a:lnTo>
                  <a:pt x="214251" y="66607"/>
                </a:lnTo>
                <a:lnTo>
                  <a:pt x="269756" y="62906"/>
                </a:lnTo>
                <a:lnTo>
                  <a:pt x="324152" y="68087"/>
                </a:lnTo>
                <a:lnTo>
                  <a:pt x="333032" y="77338"/>
                </a:lnTo>
                <a:lnTo>
                  <a:pt x="329702" y="99910"/>
                </a:lnTo>
                <a:lnTo>
                  <a:pt x="284188" y="113971"/>
                </a:lnTo>
                <a:lnTo>
                  <a:pt x="257175" y="116932"/>
                </a:lnTo>
                <a:lnTo>
                  <a:pt x="209810" y="109901"/>
                </a:lnTo>
                <a:lnTo>
                  <a:pt x="154675" y="119522"/>
                </a:lnTo>
                <a:lnTo>
                  <a:pt x="103240" y="110271"/>
                </a:lnTo>
                <a:lnTo>
                  <a:pt x="80668" y="116562"/>
                </a:lnTo>
                <a:lnTo>
                  <a:pt x="64016" y="132843"/>
                </a:lnTo>
                <a:lnTo>
                  <a:pt x="36264" y="129513"/>
                </a:lnTo>
                <a:lnTo>
                  <a:pt x="10731" y="109901"/>
                </a:lnTo>
                <a:lnTo>
                  <a:pt x="13321" y="89179"/>
                </a:lnTo>
                <a:lnTo>
                  <a:pt x="7401" y="62166"/>
                </a:lnTo>
                <a:lnTo>
                  <a:pt x="0" y="42924"/>
                </a:lnTo>
                <a:lnTo>
                  <a:pt x="7401" y="16282"/>
                </a:lnTo>
                <a:close/>
              </a:path>
            </a:pathLst>
          </a:custGeom>
          <a:noFill/>
          <a:ln w="19050" cap="flat" cmpd="sng">
            <a:solidFill>
              <a:srgbClr val="35E5CF"/>
            </a:solidFill>
            <a:prstDash val="dot"/>
            <a:round/>
            <a:headEnd type="none" w="med" len="med"/>
            <a:tailEnd type="none" w="med" len="med"/>
          </a:ln>
        </p:spPr>
      </p:sp>
      <p:sp>
        <p:nvSpPr>
          <p:cNvPr id="325" name="Google Shape;325;p3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Design </a:t>
            </a:r>
            <a:r>
              <a:rPr lang="en" b="1"/>
              <a:t>:</a:t>
            </a:r>
            <a:r>
              <a:rPr lang="en"/>
              <a:t> Bounded Context + Teams + Repos</a:t>
            </a:r>
            <a:endParaRPr/>
          </a:p>
        </p:txBody>
      </p:sp>
      <p:grpSp>
        <p:nvGrpSpPr>
          <p:cNvPr id="326" name="Google Shape;326;p32"/>
          <p:cNvGrpSpPr/>
          <p:nvPr/>
        </p:nvGrpSpPr>
        <p:grpSpPr>
          <a:xfrm>
            <a:off x="667325" y="1615499"/>
            <a:ext cx="1349874" cy="1043850"/>
            <a:chOff x="712250" y="1312199"/>
            <a:chExt cx="1349874" cy="1043850"/>
          </a:xfrm>
        </p:grpSpPr>
        <p:pic>
          <p:nvPicPr>
            <p:cNvPr id="327" name="Google Shape;327;p32"/>
            <p:cNvPicPr preferRelativeResize="0"/>
            <p:nvPr/>
          </p:nvPicPr>
          <p:blipFill>
            <a:blip r:embed="rId3">
              <a:alphaModFix/>
            </a:blip>
            <a:stretch>
              <a:fillRect/>
            </a:stretch>
          </p:blipFill>
          <p:spPr>
            <a:xfrm>
              <a:off x="1193999" y="1312199"/>
              <a:ext cx="436850" cy="436850"/>
            </a:xfrm>
            <a:prstGeom prst="rect">
              <a:avLst/>
            </a:prstGeom>
            <a:noFill/>
            <a:ln>
              <a:noFill/>
            </a:ln>
          </p:spPr>
        </p:pic>
        <p:pic>
          <p:nvPicPr>
            <p:cNvPr id="328" name="Google Shape;328;p32"/>
            <p:cNvPicPr preferRelativeResize="0"/>
            <p:nvPr/>
          </p:nvPicPr>
          <p:blipFill>
            <a:blip r:embed="rId4">
              <a:alphaModFix/>
            </a:blip>
            <a:stretch>
              <a:fillRect/>
            </a:stretch>
          </p:blipFill>
          <p:spPr>
            <a:xfrm>
              <a:off x="1060250" y="1749050"/>
              <a:ext cx="481750" cy="481750"/>
            </a:xfrm>
            <a:prstGeom prst="rect">
              <a:avLst/>
            </a:prstGeom>
            <a:noFill/>
            <a:ln>
              <a:noFill/>
            </a:ln>
          </p:spPr>
        </p:pic>
        <p:pic>
          <p:nvPicPr>
            <p:cNvPr id="329" name="Google Shape;329;p32"/>
            <p:cNvPicPr preferRelativeResize="0"/>
            <p:nvPr/>
          </p:nvPicPr>
          <p:blipFill>
            <a:blip r:embed="rId3">
              <a:alphaModFix/>
            </a:blip>
            <a:stretch>
              <a:fillRect/>
            </a:stretch>
          </p:blipFill>
          <p:spPr>
            <a:xfrm>
              <a:off x="1541999" y="1919199"/>
              <a:ext cx="436850" cy="436850"/>
            </a:xfrm>
            <a:prstGeom prst="rect">
              <a:avLst/>
            </a:prstGeom>
            <a:noFill/>
            <a:ln>
              <a:noFill/>
            </a:ln>
          </p:spPr>
        </p:pic>
        <p:pic>
          <p:nvPicPr>
            <p:cNvPr id="330" name="Google Shape;330;p32"/>
            <p:cNvPicPr preferRelativeResize="0"/>
            <p:nvPr/>
          </p:nvPicPr>
          <p:blipFill>
            <a:blip r:embed="rId3">
              <a:alphaModFix/>
            </a:blip>
            <a:stretch>
              <a:fillRect/>
            </a:stretch>
          </p:blipFill>
          <p:spPr>
            <a:xfrm>
              <a:off x="1625274" y="1482349"/>
              <a:ext cx="436850" cy="436850"/>
            </a:xfrm>
            <a:prstGeom prst="rect">
              <a:avLst/>
            </a:prstGeom>
            <a:noFill/>
            <a:ln>
              <a:noFill/>
            </a:ln>
          </p:spPr>
        </p:pic>
        <p:pic>
          <p:nvPicPr>
            <p:cNvPr id="331" name="Google Shape;331;p32"/>
            <p:cNvPicPr preferRelativeResize="0"/>
            <p:nvPr/>
          </p:nvPicPr>
          <p:blipFill>
            <a:blip r:embed="rId4">
              <a:alphaModFix/>
            </a:blip>
            <a:stretch>
              <a:fillRect/>
            </a:stretch>
          </p:blipFill>
          <p:spPr>
            <a:xfrm>
              <a:off x="712250" y="1482350"/>
              <a:ext cx="481750" cy="481750"/>
            </a:xfrm>
            <a:prstGeom prst="rect">
              <a:avLst/>
            </a:prstGeom>
            <a:noFill/>
            <a:ln>
              <a:noFill/>
            </a:ln>
          </p:spPr>
        </p:pic>
      </p:grpSp>
      <p:grpSp>
        <p:nvGrpSpPr>
          <p:cNvPr id="332" name="Google Shape;332;p32"/>
          <p:cNvGrpSpPr/>
          <p:nvPr/>
        </p:nvGrpSpPr>
        <p:grpSpPr>
          <a:xfrm>
            <a:off x="667337" y="3428849"/>
            <a:ext cx="1349874" cy="1043850"/>
            <a:chOff x="568987" y="2442274"/>
            <a:chExt cx="1349874" cy="1043850"/>
          </a:xfrm>
        </p:grpSpPr>
        <p:pic>
          <p:nvPicPr>
            <p:cNvPr id="333" name="Google Shape;333;p32"/>
            <p:cNvPicPr preferRelativeResize="0"/>
            <p:nvPr/>
          </p:nvPicPr>
          <p:blipFill>
            <a:blip r:embed="rId5">
              <a:alphaModFix/>
            </a:blip>
            <a:stretch>
              <a:fillRect/>
            </a:stretch>
          </p:blipFill>
          <p:spPr>
            <a:xfrm>
              <a:off x="1050737" y="2442274"/>
              <a:ext cx="436850" cy="436850"/>
            </a:xfrm>
            <a:prstGeom prst="rect">
              <a:avLst/>
            </a:prstGeom>
            <a:noFill/>
            <a:ln>
              <a:noFill/>
            </a:ln>
          </p:spPr>
        </p:pic>
        <p:pic>
          <p:nvPicPr>
            <p:cNvPr id="334" name="Google Shape;334;p32"/>
            <p:cNvPicPr preferRelativeResize="0"/>
            <p:nvPr/>
          </p:nvPicPr>
          <p:blipFill>
            <a:blip r:embed="rId6">
              <a:alphaModFix/>
            </a:blip>
            <a:stretch>
              <a:fillRect/>
            </a:stretch>
          </p:blipFill>
          <p:spPr>
            <a:xfrm>
              <a:off x="916987" y="2879125"/>
              <a:ext cx="481750" cy="481750"/>
            </a:xfrm>
            <a:prstGeom prst="rect">
              <a:avLst/>
            </a:prstGeom>
            <a:noFill/>
            <a:ln>
              <a:noFill/>
            </a:ln>
          </p:spPr>
        </p:pic>
        <p:pic>
          <p:nvPicPr>
            <p:cNvPr id="335" name="Google Shape;335;p32"/>
            <p:cNvPicPr preferRelativeResize="0"/>
            <p:nvPr/>
          </p:nvPicPr>
          <p:blipFill>
            <a:blip r:embed="rId5">
              <a:alphaModFix/>
            </a:blip>
            <a:stretch>
              <a:fillRect/>
            </a:stretch>
          </p:blipFill>
          <p:spPr>
            <a:xfrm>
              <a:off x="1398737" y="3049274"/>
              <a:ext cx="436850" cy="436850"/>
            </a:xfrm>
            <a:prstGeom prst="rect">
              <a:avLst/>
            </a:prstGeom>
            <a:noFill/>
            <a:ln>
              <a:noFill/>
            </a:ln>
          </p:spPr>
        </p:pic>
        <p:pic>
          <p:nvPicPr>
            <p:cNvPr id="336" name="Google Shape;336;p32"/>
            <p:cNvPicPr preferRelativeResize="0"/>
            <p:nvPr/>
          </p:nvPicPr>
          <p:blipFill>
            <a:blip r:embed="rId5">
              <a:alphaModFix/>
            </a:blip>
            <a:stretch>
              <a:fillRect/>
            </a:stretch>
          </p:blipFill>
          <p:spPr>
            <a:xfrm>
              <a:off x="1482012" y="2612424"/>
              <a:ext cx="436850" cy="436850"/>
            </a:xfrm>
            <a:prstGeom prst="rect">
              <a:avLst/>
            </a:prstGeom>
            <a:noFill/>
            <a:ln>
              <a:noFill/>
            </a:ln>
          </p:spPr>
        </p:pic>
        <p:pic>
          <p:nvPicPr>
            <p:cNvPr id="337" name="Google Shape;337;p32"/>
            <p:cNvPicPr preferRelativeResize="0"/>
            <p:nvPr/>
          </p:nvPicPr>
          <p:blipFill>
            <a:blip r:embed="rId6">
              <a:alphaModFix/>
            </a:blip>
            <a:stretch>
              <a:fillRect/>
            </a:stretch>
          </p:blipFill>
          <p:spPr>
            <a:xfrm>
              <a:off x="568987" y="2612425"/>
              <a:ext cx="481750" cy="481750"/>
            </a:xfrm>
            <a:prstGeom prst="rect">
              <a:avLst/>
            </a:prstGeom>
            <a:noFill/>
            <a:ln>
              <a:noFill/>
            </a:ln>
          </p:spPr>
        </p:pic>
      </p:grpSp>
      <p:sp>
        <p:nvSpPr>
          <p:cNvPr id="338" name="Google Shape;338;p32"/>
          <p:cNvSpPr/>
          <p:nvPr/>
        </p:nvSpPr>
        <p:spPr>
          <a:xfrm>
            <a:off x="3376875" y="1555950"/>
            <a:ext cx="1535400" cy="975000"/>
          </a:xfrm>
          <a:prstGeom prst="ellipse">
            <a:avLst/>
          </a:prstGeom>
          <a:solidFill>
            <a:srgbClr val="FC168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3F3F3"/>
                </a:solidFill>
                <a:latin typeface="Proxima Nova"/>
                <a:ea typeface="Proxima Nova"/>
                <a:cs typeface="Proxima Nova"/>
                <a:sym typeface="Proxima Nova"/>
              </a:rPr>
              <a:t>Bounded</a:t>
            </a:r>
            <a:endParaRPr>
              <a:solidFill>
                <a:srgbClr val="F3F3F3"/>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3F3F3"/>
                </a:solidFill>
                <a:latin typeface="Proxima Nova"/>
                <a:ea typeface="Proxima Nova"/>
                <a:cs typeface="Proxima Nova"/>
                <a:sym typeface="Proxima Nova"/>
              </a:rPr>
              <a:t>Context</a:t>
            </a:r>
            <a:endParaRPr>
              <a:solidFill>
                <a:srgbClr val="F3F3F3"/>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3F3F3"/>
                </a:solidFill>
                <a:latin typeface="Proxima Nova"/>
                <a:ea typeface="Proxima Nova"/>
                <a:cs typeface="Proxima Nova"/>
                <a:sym typeface="Proxima Nova"/>
              </a:rPr>
              <a:t>A</a:t>
            </a:r>
            <a:endParaRPr>
              <a:solidFill>
                <a:srgbClr val="F3F3F3"/>
              </a:solidFill>
              <a:latin typeface="Proxima Nova"/>
              <a:ea typeface="Proxima Nova"/>
              <a:cs typeface="Proxima Nova"/>
              <a:sym typeface="Proxima Nova"/>
            </a:endParaRPr>
          </a:p>
        </p:txBody>
      </p:sp>
      <p:cxnSp>
        <p:nvCxnSpPr>
          <p:cNvPr id="339" name="Google Shape;339;p32"/>
          <p:cNvCxnSpPr/>
          <p:nvPr/>
        </p:nvCxnSpPr>
        <p:spPr>
          <a:xfrm rot="10800000" flipH="1">
            <a:off x="2291625" y="2100775"/>
            <a:ext cx="887400" cy="11100"/>
          </a:xfrm>
          <a:prstGeom prst="straightConnector1">
            <a:avLst/>
          </a:prstGeom>
          <a:noFill/>
          <a:ln w="28575" cap="flat" cmpd="sng">
            <a:solidFill>
              <a:schemeClr val="accent6"/>
            </a:solidFill>
            <a:prstDash val="solid"/>
            <a:round/>
            <a:headEnd type="none" w="med" len="med"/>
            <a:tailEnd type="triangle" w="med" len="med"/>
          </a:ln>
        </p:spPr>
      </p:cxnSp>
      <p:cxnSp>
        <p:nvCxnSpPr>
          <p:cNvPr id="340" name="Google Shape;340;p32"/>
          <p:cNvCxnSpPr/>
          <p:nvPr/>
        </p:nvCxnSpPr>
        <p:spPr>
          <a:xfrm rot="10800000" flipH="1">
            <a:off x="5125525" y="2037900"/>
            <a:ext cx="887400" cy="11100"/>
          </a:xfrm>
          <a:prstGeom prst="straightConnector1">
            <a:avLst/>
          </a:prstGeom>
          <a:noFill/>
          <a:ln w="28575" cap="flat" cmpd="sng">
            <a:solidFill>
              <a:schemeClr val="accent6"/>
            </a:solidFill>
            <a:prstDash val="solid"/>
            <a:round/>
            <a:headEnd type="none" w="med" len="med"/>
            <a:tailEnd type="triangle" w="med" len="med"/>
          </a:ln>
        </p:spPr>
      </p:cxnSp>
      <p:cxnSp>
        <p:nvCxnSpPr>
          <p:cNvPr id="341" name="Google Shape;341;p32"/>
          <p:cNvCxnSpPr/>
          <p:nvPr/>
        </p:nvCxnSpPr>
        <p:spPr>
          <a:xfrm>
            <a:off x="2291625" y="2298775"/>
            <a:ext cx="1057200" cy="883500"/>
          </a:xfrm>
          <a:prstGeom prst="straightConnector1">
            <a:avLst/>
          </a:prstGeom>
          <a:noFill/>
          <a:ln w="28575" cap="flat" cmpd="sng">
            <a:solidFill>
              <a:schemeClr val="accent6"/>
            </a:solidFill>
            <a:prstDash val="solid"/>
            <a:round/>
            <a:headEnd type="none" w="med" len="med"/>
            <a:tailEnd type="triangle" w="med" len="med"/>
          </a:ln>
        </p:spPr>
      </p:cxnSp>
      <p:cxnSp>
        <p:nvCxnSpPr>
          <p:cNvPr id="342" name="Google Shape;342;p32"/>
          <p:cNvCxnSpPr/>
          <p:nvPr/>
        </p:nvCxnSpPr>
        <p:spPr>
          <a:xfrm rot="10800000" flipH="1">
            <a:off x="5166363" y="3652125"/>
            <a:ext cx="887400" cy="11100"/>
          </a:xfrm>
          <a:prstGeom prst="straightConnector1">
            <a:avLst/>
          </a:prstGeom>
          <a:noFill/>
          <a:ln w="28575" cap="flat" cmpd="sng">
            <a:solidFill>
              <a:schemeClr val="accent6"/>
            </a:solidFill>
            <a:prstDash val="solid"/>
            <a:round/>
            <a:headEnd type="none" w="med" len="med"/>
            <a:tailEnd type="triangle" w="med" len="med"/>
          </a:ln>
        </p:spPr>
      </p:cxnSp>
      <p:cxnSp>
        <p:nvCxnSpPr>
          <p:cNvPr id="343" name="Google Shape;343;p32"/>
          <p:cNvCxnSpPr>
            <a:stCxn id="336" idx="3"/>
          </p:cNvCxnSpPr>
          <p:nvPr/>
        </p:nvCxnSpPr>
        <p:spPr>
          <a:xfrm rot="10800000" flipH="1">
            <a:off x="2017212" y="3482324"/>
            <a:ext cx="1150500" cy="335100"/>
          </a:xfrm>
          <a:prstGeom prst="straightConnector1">
            <a:avLst/>
          </a:prstGeom>
          <a:noFill/>
          <a:ln w="28575" cap="flat" cmpd="sng">
            <a:solidFill>
              <a:schemeClr val="accent6"/>
            </a:solidFill>
            <a:prstDash val="solid"/>
            <a:round/>
            <a:headEnd type="none" w="med" len="med"/>
            <a:tailEnd type="triangle" w="med" len="med"/>
          </a:ln>
        </p:spPr>
      </p:cxnSp>
      <p:sp>
        <p:nvSpPr>
          <p:cNvPr id="344" name="Google Shape;344;p32"/>
          <p:cNvSpPr/>
          <p:nvPr/>
        </p:nvSpPr>
        <p:spPr>
          <a:xfrm>
            <a:off x="2367750" y="3425175"/>
            <a:ext cx="449400" cy="449400"/>
          </a:xfrm>
          <a:prstGeom prst="noSmoking">
            <a:avLst>
              <a:gd name="adj" fmla="val 18750"/>
            </a:avLst>
          </a:prstGeom>
          <a:solidFill>
            <a:srgbClr val="FC1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p:nvPr/>
        </p:nvSpPr>
        <p:spPr>
          <a:xfrm>
            <a:off x="3376875" y="3164400"/>
            <a:ext cx="1535400" cy="975000"/>
          </a:xfrm>
          <a:prstGeom prst="ellipse">
            <a:avLst/>
          </a:prstGeom>
          <a:solidFill>
            <a:srgbClr val="35E5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latin typeface="Proxima Nova"/>
                <a:ea typeface="Proxima Nova"/>
                <a:cs typeface="Proxima Nova"/>
                <a:sym typeface="Proxima Nova"/>
              </a:rPr>
              <a:t>Bounded</a:t>
            </a:r>
            <a:endParaRPr>
              <a:solidFill>
                <a:srgbClr val="434343"/>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434343"/>
                </a:solidFill>
                <a:latin typeface="Proxima Nova"/>
                <a:ea typeface="Proxima Nova"/>
                <a:cs typeface="Proxima Nova"/>
                <a:sym typeface="Proxima Nova"/>
              </a:rPr>
              <a:t>Context</a:t>
            </a:r>
            <a:endParaRPr>
              <a:solidFill>
                <a:srgbClr val="434343"/>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434343"/>
                </a:solidFill>
                <a:latin typeface="Proxima Nova"/>
                <a:ea typeface="Proxima Nova"/>
                <a:cs typeface="Proxima Nova"/>
                <a:sym typeface="Proxima Nova"/>
              </a:rPr>
              <a:t>B</a:t>
            </a:r>
            <a:endParaRPr>
              <a:solidFill>
                <a:srgbClr val="434343"/>
              </a:solidFill>
              <a:latin typeface="Proxima Nova"/>
              <a:ea typeface="Proxima Nova"/>
              <a:cs typeface="Proxima Nova"/>
              <a:sym typeface="Proxima Nova"/>
            </a:endParaRPr>
          </a:p>
        </p:txBody>
      </p:sp>
      <p:sp>
        <p:nvSpPr>
          <p:cNvPr id="346" name="Google Shape;346;p32"/>
          <p:cNvSpPr/>
          <p:nvPr/>
        </p:nvSpPr>
        <p:spPr>
          <a:xfrm>
            <a:off x="6226175" y="1521450"/>
            <a:ext cx="954900" cy="1044000"/>
          </a:xfrm>
          <a:prstGeom prst="can">
            <a:avLst>
              <a:gd name="adj" fmla="val 25000"/>
            </a:avLst>
          </a:prstGeom>
          <a:solidFill>
            <a:srgbClr val="FC1680"/>
          </a:solidFill>
          <a:ln w="9525" cap="flat" cmpd="sng">
            <a:solidFill>
              <a:srgbClr val="042C4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3F3F3"/>
                </a:solidFill>
                <a:latin typeface="Proxima Nova"/>
                <a:ea typeface="Proxima Nova"/>
                <a:cs typeface="Proxima Nova"/>
                <a:sym typeface="Proxima Nova"/>
              </a:rPr>
              <a:t>Schema</a:t>
            </a:r>
            <a:endParaRPr>
              <a:solidFill>
                <a:srgbClr val="F3F3F3"/>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3F3F3"/>
                </a:solidFill>
                <a:latin typeface="Proxima Nova"/>
                <a:ea typeface="Proxima Nova"/>
                <a:cs typeface="Proxima Nova"/>
                <a:sym typeface="Proxima Nova"/>
              </a:rPr>
              <a:t>A</a:t>
            </a:r>
            <a:endParaRPr>
              <a:solidFill>
                <a:srgbClr val="F3F3F3"/>
              </a:solidFill>
              <a:latin typeface="Proxima Nova"/>
              <a:ea typeface="Proxima Nova"/>
              <a:cs typeface="Proxima Nova"/>
              <a:sym typeface="Proxima Nova"/>
            </a:endParaRPr>
          </a:p>
        </p:txBody>
      </p:sp>
      <p:sp>
        <p:nvSpPr>
          <p:cNvPr id="347" name="Google Shape;347;p32"/>
          <p:cNvSpPr/>
          <p:nvPr/>
        </p:nvSpPr>
        <p:spPr>
          <a:xfrm>
            <a:off x="6271950" y="3053700"/>
            <a:ext cx="954900" cy="1044000"/>
          </a:xfrm>
          <a:prstGeom prst="can">
            <a:avLst>
              <a:gd name="adj" fmla="val 25000"/>
            </a:avLst>
          </a:prstGeom>
          <a:solidFill>
            <a:srgbClr val="35E5CF"/>
          </a:solidFill>
          <a:ln w="9525" cap="flat" cmpd="sng">
            <a:solidFill>
              <a:srgbClr val="042C4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latin typeface="Proxima Nova"/>
                <a:ea typeface="Proxima Nova"/>
                <a:cs typeface="Proxima Nova"/>
                <a:sym typeface="Proxima Nova"/>
              </a:rPr>
              <a:t>Schema</a:t>
            </a:r>
            <a:endParaRPr>
              <a:solidFill>
                <a:srgbClr val="434343"/>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434343"/>
                </a:solidFill>
                <a:latin typeface="Proxima Nova"/>
                <a:ea typeface="Proxima Nova"/>
                <a:cs typeface="Proxima Nova"/>
                <a:sym typeface="Proxima Nova"/>
              </a:rPr>
              <a:t>B</a:t>
            </a:r>
            <a:endParaRPr>
              <a:solidFill>
                <a:srgbClr val="434343"/>
              </a:solidFill>
              <a:latin typeface="Proxima Nova"/>
              <a:ea typeface="Proxima Nova"/>
              <a:cs typeface="Proxima Nova"/>
              <a:sym typeface="Proxima Nova"/>
            </a:endParaRPr>
          </a:p>
        </p:txBody>
      </p:sp>
      <p:sp>
        <p:nvSpPr>
          <p:cNvPr id="348" name="Google Shape;348;p32"/>
          <p:cNvSpPr/>
          <p:nvPr/>
        </p:nvSpPr>
        <p:spPr>
          <a:xfrm>
            <a:off x="7509425" y="1726850"/>
            <a:ext cx="888084" cy="633204"/>
          </a:xfrm>
          <a:prstGeom prst="flowChartMultidocument">
            <a:avLst/>
          </a:prstGeom>
          <a:solidFill>
            <a:srgbClr val="FC1680"/>
          </a:solidFill>
          <a:ln w="9525" cap="flat" cmpd="sng">
            <a:solidFill>
              <a:srgbClr val="042C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3F3F3"/>
                </a:solidFill>
                <a:latin typeface="Proxima Nova"/>
                <a:ea typeface="Proxima Nova"/>
                <a:cs typeface="Proxima Nova"/>
                <a:sym typeface="Proxima Nova"/>
              </a:rPr>
              <a:t>Repo A</a:t>
            </a:r>
            <a:endParaRPr>
              <a:solidFill>
                <a:srgbClr val="F3F3F3"/>
              </a:solidFill>
              <a:latin typeface="Proxima Nova"/>
              <a:ea typeface="Proxima Nova"/>
              <a:cs typeface="Proxima Nova"/>
              <a:sym typeface="Proxima Nova"/>
            </a:endParaRPr>
          </a:p>
        </p:txBody>
      </p:sp>
      <p:sp>
        <p:nvSpPr>
          <p:cNvPr id="349" name="Google Shape;349;p32"/>
          <p:cNvSpPr/>
          <p:nvPr/>
        </p:nvSpPr>
        <p:spPr>
          <a:xfrm>
            <a:off x="7509425" y="3185575"/>
            <a:ext cx="888084" cy="633204"/>
          </a:xfrm>
          <a:prstGeom prst="flowChartMultidocument">
            <a:avLst/>
          </a:prstGeom>
          <a:solidFill>
            <a:srgbClr val="35E5CF"/>
          </a:solidFill>
          <a:ln w="9525" cap="flat" cmpd="sng">
            <a:solidFill>
              <a:srgbClr val="042C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42C45"/>
                </a:solidFill>
                <a:latin typeface="Proxima Nova"/>
                <a:ea typeface="Proxima Nova"/>
                <a:cs typeface="Proxima Nova"/>
                <a:sym typeface="Proxima Nova"/>
              </a:rPr>
              <a:t>Repo B</a:t>
            </a:r>
            <a:endParaRPr>
              <a:solidFill>
                <a:srgbClr val="042C45"/>
              </a:solidFill>
              <a:latin typeface="Proxima Nova"/>
              <a:ea typeface="Proxima Nova"/>
              <a:cs typeface="Proxima Nova"/>
              <a:sym typeface="Proxima Nova"/>
            </a:endParaRPr>
          </a:p>
        </p:txBody>
      </p:sp>
      <p:sp>
        <p:nvSpPr>
          <p:cNvPr id="350" name="Google Shape;350;p32"/>
          <p:cNvSpPr/>
          <p:nvPr/>
        </p:nvSpPr>
        <p:spPr>
          <a:xfrm>
            <a:off x="578550" y="1225013"/>
            <a:ext cx="8159300" cy="1655900"/>
          </a:xfrm>
          <a:custGeom>
            <a:avLst/>
            <a:gdLst/>
            <a:ahLst/>
            <a:cxnLst/>
            <a:rect l="l" t="t" r="r" b="b"/>
            <a:pathLst>
              <a:path w="326372" h="66236" extrusionOk="0">
                <a:moveTo>
                  <a:pt x="11101" y="12951"/>
                </a:moveTo>
                <a:lnTo>
                  <a:pt x="83628" y="0"/>
                </a:lnTo>
                <a:lnTo>
                  <a:pt x="195749" y="5180"/>
                </a:lnTo>
                <a:lnTo>
                  <a:pt x="305650" y="2960"/>
                </a:lnTo>
                <a:lnTo>
                  <a:pt x="326372" y="19612"/>
                </a:lnTo>
                <a:lnTo>
                  <a:pt x="321931" y="52915"/>
                </a:lnTo>
                <a:lnTo>
                  <a:pt x="265686" y="60316"/>
                </a:lnTo>
                <a:lnTo>
                  <a:pt x="72527" y="66236"/>
                </a:lnTo>
                <a:lnTo>
                  <a:pt x="29973" y="63276"/>
                </a:lnTo>
                <a:lnTo>
                  <a:pt x="0" y="48104"/>
                </a:lnTo>
                <a:close/>
              </a:path>
            </a:pathLst>
          </a:custGeom>
          <a:noFill/>
          <a:ln w="19050" cap="flat" cmpd="sng">
            <a:solidFill>
              <a:srgbClr val="FC1680"/>
            </a:solidFill>
            <a:prstDash val="dot"/>
            <a:round/>
            <a:headEnd type="none" w="med" len="med"/>
            <a:tailEnd type="none" w="med" len="med"/>
          </a:ln>
        </p:spPr>
      </p:sp>
      <p:cxnSp>
        <p:nvCxnSpPr>
          <p:cNvPr id="351" name="Google Shape;351;p32"/>
          <p:cNvCxnSpPr/>
          <p:nvPr/>
        </p:nvCxnSpPr>
        <p:spPr>
          <a:xfrm rot="10800000">
            <a:off x="2941875" y="3876225"/>
            <a:ext cx="379200" cy="601200"/>
          </a:xfrm>
          <a:prstGeom prst="straightConnector1">
            <a:avLst/>
          </a:prstGeom>
          <a:noFill/>
          <a:ln w="28575" cap="flat" cmpd="sng">
            <a:solidFill>
              <a:srgbClr val="F3F3F3"/>
            </a:solidFill>
            <a:prstDash val="solid"/>
            <a:round/>
            <a:headEnd type="none" w="med" len="med"/>
            <a:tailEnd type="triangle" w="med" len="med"/>
          </a:ln>
        </p:spPr>
      </p:cxnSp>
      <p:sp>
        <p:nvSpPr>
          <p:cNvPr id="352" name="Google Shape;352;p32"/>
          <p:cNvSpPr txBox="1"/>
          <p:nvPr/>
        </p:nvSpPr>
        <p:spPr>
          <a:xfrm>
            <a:off x="2767250" y="4466000"/>
            <a:ext cx="4662600" cy="4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5E5CF"/>
                </a:solidFill>
                <a:latin typeface="Proxima Nova"/>
                <a:ea typeface="Proxima Nova"/>
                <a:cs typeface="Proxima Nova"/>
                <a:sym typeface="Proxima Nova"/>
              </a:rPr>
              <a:t>Multiple teams shouldn’t work on same Bounded Context</a:t>
            </a:r>
            <a:endParaRPr>
              <a:solidFill>
                <a:srgbClr val="35E5CF"/>
              </a:solidFill>
              <a:latin typeface="Proxima Nova"/>
              <a:ea typeface="Proxima Nova"/>
              <a:cs typeface="Proxima Nova"/>
              <a:sym typeface="Proxima Nova"/>
            </a:endParaRPr>
          </a:p>
        </p:txBody>
      </p:sp>
      <p:sp>
        <p:nvSpPr>
          <p:cNvPr id="353" name="Google Shape;353;p32"/>
          <p:cNvSpPr txBox="1"/>
          <p:nvPr/>
        </p:nvSpPr>
        <p:spPr>
          <a:xfrm>
            <a:off x="404025" y="758582"/>
            <a:ext cx="4662600" cy="4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5E5CF"/>
                </a:solidFill>
                <a:latin typeface="Proxima Nova"/>
                <a:ea typeface="Proxima Nova"/>
                <a:cs typeface="Proxima Nova"/>
                <a:sym typeface="Proxima Nova"/>
              </a:rPr>
              <a:t>One team owns one or more Bounded Contexts</a:t>
            </a:r>
            <a:endParaRPr>
              <a:solidFill>
                <a:srgbClr val="35E5CF"/>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Bounded Context</a:t>
            </a:r>
            <a:endParaRPr/>
          </a:p>
        </p:txBody>
      </p:sp>
      <p:sp>
        <p:nvSpPr>
          <p:cNvPr id="359" name="Google Shape;359;p33"/>
          <p:cNvSpPr/>
          <p:nvPr/>
        </p:nvSpPr>
        <p:spPr>
          <a:xfrm>
            <a:off x="936525" y="1561200"/>
            <a:ext cx="2793900" cy="20076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4"/>
                </a:solidFill>
                <a:latin typeface="Proxima Nova"/>
                <a:ea typeface="Proxima Nova"/>
                <a:cs typeface="Proxima Nova"/>
                <a:sym typeface="Proxima Nova"/>
              </a:rPr>
              <a:t>Banking</a:t>
            </a:r>
            <a:endParaRPr sz="1800">
              <a:solidFill>
                <a:schemeClr val="accent4"/>
              </a:solidFill>
              <a:latin typeface="Proxima Nova"/>
              <a:ea typeface="Proxima Nova"/>
              <a:cs typeface="Proxima Nova"/>
              <a:sym typeface="Proxima Nova"/>
            </a:endParaRPr>
          </a:p>
        </p:txBody>
      </p:sp>
      <p:sp>
        <p:nvSpPr>
          <p:cNvPr id="360" name="Google Shape;360;p33"/>
          <p:cNvSpPr/>
          <p:nvPr/>
        </p:nvSpPr>
        <p:spPr>
          <a:xfrm>
            <a:off x="5446100" y="1561200"/>
            <a:ext cx="2793900" cy="20076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2"/>
                </a:solidFill>
                <a:latin typeface="Proxima Nova"/>
                <a:ea typeface="Proxima Nova"/>
                <a:cs typeface="Proxima Nova"/>
                <a:sym typeface="Proxima Nova"/>
              </a:rPr>
              <a:t>Security</a:t>
            </a:r>
            <a:endParaRPr sz="1800">
              <a:solidFill>
                <a:schemeClr val="accent2"/>
              </a:solidFill>
              <a:latin typeface="Proxima Nova"/>
              <a:ea typeface="Proxima Nova"/>
              <a:cs typeface="Proxima Nova"/>
              <a:sym typeface="Proxima Nova"/>
            </a:endParaRPr>
          </a:p>
        </p:txBody>
      </p:sp>
      <p:sp>
        <p:nvSpPr>
          <p:cNvPr id="361" name="Google Shape;361;p33"/>
          <p:cNvSpPr/>
          <p:nvPr/>
        </p:nvSpPr>
        <p:spPr>
          <a:xfrm>
            <a:off x="6339050" y="2560300"/>
            <a:ext cx="1290300" cy="703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Account</a:t>
            </a:r>
            <a:endParaRPr>
              <a:solidFill>
                <a:srgbClr val="FFFFFF"/>
              </a:solidFill>
              <a:latin typeface="Proxima Nova"/>
              <a:ea typeface="Proxima Nova"/>
              <a:cs typeface="Proxima Nova"/>
              <a:sym typeface="Proxima Nova"/>
            </a:endParaRPr>
          </a:p>
        </p:txBody>
      </p:sp>
      <p:sp>
        <p:nvSpPr>
          <p:cNvPr id="362" name="Google Shape;362;p33"/>
          <p:cNvSpPr/>
          <p:nvPr/>
        </p:nvSpPr>
        <p:spPr>
          <a:xfrm>
            <a:off x="1523725" y="2398175"/>
            <a:ext cx="1290300" cy="703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Account</a:t>
            </a:r>
            <a:endParaRPr>
              <a:solidFill>
                <a:srgbClr val="FFFFFF"/>
              </a:solidFill>
              <a:latin typeface="Proxima Nova"/>
              <a:ea typeface="Proxima Nova"/>
              <a:cs typeface="Proxima Nova"/>
              <a:sym typeface="Proxima Nova"/>
            </a:endParaRPr>
          </a:p>
        </p:txBody>
      </p:sp>
      <p:sp>
        <p:nvSpPr>
          <p:cNvPr id="363" name="Google Shape;363;p33"/>
          <p:cNvSpPr/>
          <p:nvPr/>
        </p:nvSpPr>
        <p:spPr>
          <a:xfrm>
            <a:off x="3931388" y="2213400"/>
            <a:ext cx="1290300" cy="703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Account</a:t>
            </a:r>
            <a:endParaRPr>
              <a:solidFill>
                <a:srgbClr val="FFFFFF"/>
              </a:solidFill>
              <a:latin typeface="Proxima Nova"/>
              <a:ea typeface="Proxima Nova"/>
              <a:cs typeface="Proxima Nova"/>
              <a:sym typeface="Proxima Nova"/>
            </a:endParaRPr>
          </a:p>
        </p:txBody>
      </p:sp>
      <p:sp>
        <p:nvSpPr>
          <p:cNvPr id="364" name="Google Shape;364;p33"/>
          <p:cNvSpPr txBox="1"/>
          <p:nvPr/>
        </p:nvSpPr>
        <p:spPr>
          <a:xfrm>
            <a:off x="2245250" y="3973507"/>
            <a:ext cx="4662600" cy="44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Proxima Nova"/>
                <a:ea typeface="Proxima Nova"/>
                <a:cs typeface="Proxima Nova"/>
                <a:sym typeface="Proxima Nova"/>
              </a:rPr>
              <a:t>Context is important!</a:t>
            </a:r>
            <a:endParaRPr sz="2400">
              <a:solidFill>
                <a:schemeClr val="dk1"/>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Ubiquitous Language</a:t>
            </a:r>
            <a:endParaRPr/>
          </a:p>
        </p:txBody>
      </p:sp>
      <p:sp>
        <p:nvSpPr>
          <p:cNvPr id="370" name="Google Shape;370;p34"/>
          <p:cNvSpPr/>
          <p:nvPr/>
        </p:nvSpPr>
        <p:spPr>
          <a:xfrm>
            <a:off x="1850225" y="1121313"/>
            <a:ext cx="3626400" cy="3626400"/>
          </a:xfrm>
          <a:prstGeom prst="ellipse">
            <a:avLst/>
          </a:prstGeom>
          <a:solidFill>
            <a:srgbClr val="009FDF">
              <a:alpha val="6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3592550" y="1121313"/>
            <a:ext cx="3626400" cy="3626400"/>
          </a:xfrm>
          <a:prstGeom prst="ellipse">
            <a:avLst/>
          </a:prstGeom>
          <a:solidFill>
            <a:srgbClr val="2E3092">
              <a:alpha val="4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423350" y="868000"/>
            <a:ext cx="1757700" cy="968400"/>
          </a:xfrm>
          <a:prstGeom prst="wedgeRoundRectCallout">
            <a:avLst>
              <a:gd name="adj1" fmla="val 80649"/>
              <a:gd name="adj2" fmla="val 39960"/>
              <a:gd name="adj3" fmla="val 0"/>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latin typeface="Proxima Nova"/>
                <a:ea typeface="Proxima Nova"/>
                <a:cs typeface="Proxima Nova"/>
                <a:sym typeface="Proxima Nova"/>
              </a:rPr>
              <a:t>Technical Jargon</a:t>
            </a:r>
            <a:endParaRPr sz="1800" i="1">
              <a:latin typeface="Proxima Nova"/>
              <a:ea typeface="Proxima Nova"/>
              <a:cs typeface="Proxima Nova"/>
              <a:sym typeface="Proxima Nova"/>
            </a:endParaRPr>
          </a:p>
        </p:txBody>
      </p:sp>
      <p:sp>
        <p:nvSpPr>
          <p:cNvPr id="373" name="Google Shape;373;p34"/>
          <p:cNvSpPr/>
          <p:nvPr/>
        </p:nvSpPr>
        <p:spPr>
          <a:xfrm>
            <a:off x="7074600" y="3779325"/>
            <a:ext cx="1757700" cy="968400"/>
          </a:xfrm>
          <a:prstGeom prst="wedgeRoundRectCallout">
            <a:avLst>
              <a:gd name="adj1" fmla="val -75913"/>
              <a:gd name="adj2" fmla="val -56020"/>
              <a:gd name="adj3" fmla="val 0"/>
            </a:avLst>
          </a:prstGeom>
          <a:solidFill>
            <a:schemeClr val="accen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latin typeface="Proxima Nova"/>
                <a:ea typeface="Proxima Nova"/>
                <a:cs typeface="Proxima Nova"/>
                <a:sym typeface="Proxima Nova"/>
              </a:rPr>
              <a:t>Business Jargon</a:t>
            </a:r>
            <a:endParaRPr sz="1800" i="1">
              <a:latin typeface="Proxima Nova"/>
              <a:ea typeface="Proxima Nova"/>
              <a:cs typeface="Proxima Nova"/>
              <a:sym typeface="Proxima Nova"/>
            </a:endParaRPr>
          </a:p>
        </p:txBody>
      </p:sp>
      <p:cxnSp>
        <p:nvCxnSpPr>
          <p:cNvPr id="374" name="Google Shape;374;p34"/>
          <p:cNvCxnSpPr/>
          <p:nvPr/>
        </p:nvCxnSpPr>
        <p:spPr>
          <a:xfrm>
            <a:off x="4560700" y="1045350"/>
            <a:ext cx="0" cy="1323000"/>
          </a:xfrm>
          <a:prstGeom prst="straightConnector1">
            <a:avLst/>
          </a:prstGeom>
          <a:noFill/>
          <a:ln w="38100" cap="flat" cmpd="sng">
            <a:solidFill>
              <a:schemeClr val="accent6"/>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5"/>
          <p:cNvSpPr txBox="1"/>
          <p:nvPr/>
        </p:nvSpPr>
        <p:spPr>
          <a:xfrm>
            <a:off x="508000" y="771675"/>
            <a:ext cx="8551500" cy="782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800" i="1">
                <a:latin typeface="Proxima Nova"/>
                <a:ea typeface="Proxima Nova"/>
                <a:cs typeface="Proxima Nova"/>
                <a:sym typeface="Proxima Nova"/>
              </a:rPr>
              <a:t>A map of the existing organization &amp; integration relationship between different bounded contexts</a:t>
            </a:r>
            <a:endParaRPr sz="1800" i="1">
              <a:latin typeface="Proxima Nova"/>
              <a:ea typeface="Proxima Nova"/>
              <a:cs typeface="Proxima Nova"/>
              <a:sym typeface="Proxima Nova"/>
            </a:endParaRPr>
          </a:p>
          <a:p>
            <a:pPr marL="0" lvl="0" indent="0" algn="l" rtl="0">
              <a:spcBef>
                <a:spcPts val="400"/>
              </a:spcBef>
              <a:spcAft>
                <a:spcPts val="0"/>
              </a:spcAft>
              <a:buNone/>
            </a:pPr>
            <a:endParaRPr sz="1800">
              <a:latin typeface="Proxima Nova"/>
              <a:ea typeface="Proxima Nova"/>
              <a:cs typeface="Proxima Nova"/>
              <a:sym typeface="Proxima Nova"/>
            </a:endParaRPr>
          </a:p>
        </p:txBody>
      </p:sp>
      <p:sp>
        <p:nvSpPr>
          <p:cNvPr id="380" name="Google Shape;380;p3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Context Maps</a:t>
            </a:r>
            <a:endParaRPr/>
          </a:p>
        </p:txBody>
      </p:sp>
      <p:sp>
        <p:nvSpPr>
          <p:cNvPr id="381" name="Google Shape;381;p35"/>
          <p:cNvSpPr/>
          <p:nvPr/>
        </p:nvSpPr>
        <p:spPr>
          <a:xfrm>
            <a:off x="4226625" y="3561600"/>
            <a:ext cx="1128600" cy="888000"/>
          </a:xfrm>
          <a:prstGeom prst="roundRect">
            <a:avLst>
              <a:gd name="adj" fmla="val 13541"/>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Expense</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FFFFF"/>
                </a:solidFill>
                <a:latin typeface="Proxima Nova"/>
                <a:ea typeface="Proxima Nova"/>
                <a:cs typeface="Proxima Nova"/>
                <a:sym typeface="Proxima Nova"/>
              </a:rPr>
              <a:t>Tracking</a:t>
            </a:r>
            <a:endParaRPr>
              <a:solidFill>
                <a:srgbClr val="FFFFFF"/>
              </a:solidFill>
              <a:latin typeface="Proxima Nova"/>
              <a:ea typeface="Proxima Nova"/>
              <a:cs typeface="Proxima Nova"/>
              <a:sym typeface="Proxima Nova"/>
            </a:endParaRPr>
          </a:p>
        </p:txBody>
      </p:sp>
      <p:sp>
        <p:nvSpPr>
          <p:cNvPr id="382" name="Google Shape;382;p35"/>
          <p:cNvSpPr/>
          <p:nvPr/>
        </p:nvSpPr>
        <p:spPr>
          <a:xfrm>
            <a:off x="5724675" y="2798125"/>
            <a:ext cx="1128600" cy="888000"/>
          </a:xfrm>
          <a:prstGeom prst="roundRect">
            <a:avLst>
              <a:gd name="adj" fmla="val 1354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Banking</a:t>
            </a:r>
            <a:endParaRPr>
              <a:solidFill>
                <a:srgbClr val="FFFFFF"/>
              </a:solidFill>
              <a:latin typeface="Proxima Nova"/>
              <a:ea typeface="Proxima Nova"/>
              <a:cs typeface="Proxima Nova"/>
              <a:sym typeface="Proxima Nova"/>
            </a:endParaRPr>
          </a:p>
        </p:txBody>
      </p:sp>
      <p:sp>
        <p:nvSpPr>
          <p:cNvPr id="383" name="Google Shape;383;p35"/>
          <p:cNvSpPr/>
          <p:nvPr/>
        </p:nvSpPr>
        <p:spPr>
          <a:xfrm>
            <a:off x="4683650" y="1554150"/>
            <a:ext cx="1128600" cy="888000"/>
          </a:xfrm>
          <a:prstGeom prst="roundRect">
            <a:avLst>
              <a:gd name="adj" fmla="val 13541"/>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Web</a:t>
            </a:r>
            <a:endParaRPr>
              <a:latin typeface="Proxima Nova"/>
              <a:ea typeface="Proxima Nova"/>
              <a:cs typeface="Proxima Nova"/>
              <a:sym typeface="Proxima Nova"/>
            </a:endParaRPr>
          </a:p>
          <a:p>
            <a:pPr marL="0" lvl="0" indent="0" algn="ctr" rtl="0">
              <a:spcBef>
                <a:spcPts val="0"/>
              </a:spcBef>
              <a:spcAft>
                <a:spcPts val="0"/>
              </a:spcAft>
              <a:buNone/>
            </a:pPr>
            <a:r>
              <a:rPr lang="en">
                <a:latin typeface="Proxima Nova"/>
                <a:ea typeface="Proxima Nova"/>
                <a:cs typeface="Proxima Nova"/>
                <a:sym typeface="Proxima Nova"/>
              </a:rPr>
              <a:t>Analytics</a:t>
            </a:r>
            <a:endParaRPr>
              <a:latin typeface="Proxima Nova"/>
              <a:ea typeface="Proxima Nova"/>
              <a:cs typeface="Proxima Nova"/>
              <a:sym typeface="Proxima Nova"/>
            </a:endParaRPr>
          </a:p>
        </p:txBody>
      </p:sp>
      <p:sp>
        <p:nvSpPr>
          <p:cNvPr id="384" name="Google Shape;384;p35"/>
          <p:cNvSpPr/>
          <p:nvPr/>
        </p:nvSpPr>
        <p:spPr>
          <a:xfrm>
            <a:off x="7222725" y="1757675"/>
            <a:ext cx="1128600" cy="888000"/>
          </a:xfrm>
          <a:prstGeom prst="roundRect">
            <a:avLst>
              <a:gd name="adj" fmla="val 13541"/>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Security</a:t>
            </a:r>
            <a:endParaRPr>
              <a:solidFill>
                <a:srgbClr val="FFFFFF"/>
              </a:solidFill>
              <a:latin typeface="Proxima Nova"/>
              <a:ea typeface="Proxima Nova"/>
              <a:cs typeface="Proxima Nova"/>
              <a:sym typeface="Proxima Nova"/>
            </a:endParaRPr>
          </a:p>
        </p:txBody>
      </p:sp>
      <p:sp>
        <p:nvSpPr>
          <p:cNvPr id="385" name="Google Shape;385;p35"/>
          <p:cNvSpPr/>
          <p:nvPr/>
        </p:nvSpPr>
        <p:spPr>
          <a:xfrm>
            <a:off x="7222725" y="3686125"/>
            <a:ext cx="1128600" cy="888000"/>
          </a:xfrm>
          <a:prstGeom prst="roundRect">
            <a:avLst>
              <a:gd name="adj" fmla="val 13541"/>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Offers</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FFFFF"/>
                </a:solidFill>
                <a:latin typeface="Proxima Nova"/>
                <a:ea typeface="Proxima Nova"/>
                <a:cs typeface="Proxima Nova"/>
                <a:sym typeface="Proxima Nova"/>
              </a:rPr>
              <a:t>Service</a:t>
            </a:r>
            <a:endParaRPr>
              <a:solidFill>
                <a:srgbClr val="FFFFFF"/>
              </a:solidFill>
              <a:latin typeface="Proxima Nova"/>
              <a:ea typeface="Proxima Nova"/>
              <a:cs typeface="Proxima Nova"/>
              <a:sym typeface="Proxima Nova"/>
            </a:endParaRPr>
          </a:p>
        </p:txBody>
      </p:sp>
      <p:cxnSp>
        <p:nvCxnSpPr>
          <p:cNvPr id="386" name="Google Shape;386;p35"/>
          <p:cNvCxnSpPr>
            <a:stCxn id="383" idx="2"/>
            <a:endCxn id="382" idx="0"/>
          </p:cNvCxnSpPr>
          <p:nvPr/>
        </p:nvCxnSpPr>
        <p:spPr>
          <a:xfrm rot="-5400000" flipH="1">
            <a:off x="5590400" y="2099700"/>
            <a:ext cx="356100" cy="1041000"/>
          </a:xfrm>
          <a:prstGeom prst="curvedConnector3">
            <a:avLst>
              <a:gd name="adj1" fmla="val 49982"/>
            </a:avLst>
          </a:prstGeom>
          <a:noFill/>
          <a:ln w="9525" cap="flat" cmpd="sng">
            <a:solidFill>
              <a:schemeClr val="lt2"/>
            </a:solidFill>
            <a:prstDash val="dash"/>
            <a:round/>
            <a:headEnd type="none" w="med" len="med"/>
            <a:tailEnd type="none" w="med" len="med"/>
          </a:ln>
        </p:spPr>
      </p:cxnSp>
      <p:cxnSp>
        <p:nvCxnSpPr>
          <p:cNvPr id="387" name="Google Shape;387;p35"/>
          <p:cNvCxnSpPr>
            <a:stCxn id="381" idx="0"/>
            <a:endCxn id="382" idx="1"/>
          </p:cNvCxnSpPr>
          <p:nvPr/>
        </p:nvCxnSpPr>
        <p:spPr>
          <a:xfrm rot="-5400000">
            <a:off x="5098125" y="2934900"/>
            <a:ext cx="319500" cy="933900"/>
          </a:xfrm>
          <a:prstGeom prst="curvedConnector2">
            <a:avLst/>
          </a:prstGeom>
          <a:noFill/>
          <a:ln w="9525" cap="flat" cmpd="sng">
            <a:solidFill>
              <a:schemeClr val="lt2"/>
            </a:solidFill>
            <a:prstDash val="dash"/>
            <a:round/>
            <a:headEnd type="none" w="med" len="med"/>
            <a:tailEnd type="none" w="med" len="med"/>
          </a:ln>
        </p:spPr>
      </p:cxnSp>
      <p:cxnSp>
        <p:nvCxnSpPr>
          <p:cNvPr id="388" name="Google Shape;388;p35"/>
          <p:cNvCxnSpPr>
            <a:stCxn id="384" idx="1"/>
            <a:endCxn id="382" idx="0"/>
          </p:cNvCxnSpPr>
          <p:nvPr/>
        </p:nvCxnSpPr>
        <p:spPr>
          <a:xfrm flipH="1">
            <a:off x="6288825" y="2201675"/>
            <a:ext cx="933900" cy="596400"/>
          </a:xfrm>
          <a:prstGeom prst="curvedConnector2">
            <a:avLst/>
          </a:prstGeom>
          <a:noFill/>
          <a:ln w="9525" cap="flat" cmpd="sng">
            <a:solidFill>
              <a:schemeClr val="lt2"/>
            </a:solidFill>
            <a:prstDash val="dash"/>
            <a:round/>
            <a:headEnd type="none" w="med" len="med"/>
            <a:tailEnd type="none" w="med" len="med"/>
          </a:ln>
        </p:spPr>
      </p:cxnSp>
      <p:cxnSp>
        <p:nvCxnSpPr>
          <p:cNvPr id="389" name="Google Shape;389;p35"/>
          <p:cNvCxnSpPr>
            <a:stCxn id="382" idx="2"/>
            <a:endCxn id="385" idx="1"/>
          </p:cNvCxnSpPr>
          <p:nvPr/>
        </p:nvCxnSpPr>
        <p:spPr>
          <a:xfrm rot="-5400000" flipH="1">
            <a:off x="6533925" y="3441175"/>
            <a:ext cx="444000" cy="933900"/>
          </a:xfrm>
          <a:prstGeom prst="curvedConnector2">
            <a:avLst/>
          </a:prstGeom>
          <a:noFill/>
          <a:ln w="9525" cap="flat" cmpd="sng">
            <a:solidFill>
              <a:schemeClr val="lt2"/>
            </a:solidFill>
            <a:prstDash val="dash"/>
            <a:round/>
            <a:headEnd type="none" w="med" len="med"/>
            <a:tailEnd type="none" w="med" len="med"/>
          </a:ln>
        </p:spPr>
      </p:cxnSp>
      <p:sp>
        <p:nvSpPr>
          <p:cNvPr id="390" name="Google Shape;390;p35"/>
          <p:cNvSpPr txBox="1"/>
          <p:nvPr/>
        </p:nvSpPr>
        <p:spPr>
          <a:xfrm>
            <a:off x="655575" y="1773975"/>
            <a:ext cx="3000000" cy="3000000"/>
          </a:xfrm>
          <a:prstGeom prst="rect">
            <a:avLst/>
          </a:prstGeom>
          <a:noFill/>
          <a:ln>
            <a:noFill/>
          </a:ln>
        </p:spPr>
        <p:txBody>
          <a:bodyPr spcFirstLastPara="1" wrap="square" lIns="91425" tIns="91425" rIns="91425" bIns="91425" anchor="ctr" anchorCtr="0">
            <a:noAutofit/>
          </a:bodyPr>
          <a:lstStyle/>
          <a:p>
            <a:pPr marL="457200" lvl="0" indent="-431800" algn="l" rtl="0">
              <a:spcBef>
                <a:spcPts val="400"/>
              </a:spcBef>
              <a:spcAft>
                <a:spcPts val="0"/>
              </a:spcAft>
              <a:buClr>
                <a:schemeClr val="folHlink"/>
              </a:buClr>
              <a:buSzPts val="1600"/>
              <a:buFont typeface="Proxima Nova"/>
              <a:buChar char="•"/>
            </a:pPr>
            <a:r>
              <a:rPr lang="en" sz="1600">
                <a:solidFill>
                  <a:schemeClr val="folHlink"/>
                </a:solidFill>
                <a:latin typeface="Proxima Nova"/>
                <a:ea typeface="Proxima Nova"/>
                <a:cs typeface="Proxima Nova"/>
                <a:sym typeface="Proxima Nova"/>
              </a:rPr>
              <a:t>Partnership</a:t>
            </a:r>
            <a:endParaRPr sz="1600">
              <a:solidFill>
                <a:schemeClr val="folHlink"/>
              </a:solidFill>
              <a:latin typeface="Proxima Nova"/>
              <a:ea typeface="Proxima Nova"/>
              <a:cs typeface="Proxima Nova"/>
              <a:sym typeface="Proxima Nova"/>
            </a:endParaRPr>
          </a:p>
          <a:p>
            <a:pPr marL="457200" lvl="0" indent="-431800" algn="l" rtl="0">
              <a:spcBef>
                <a:spcPts val="400"/>
              </a:spcBef>
              <a:spcAft>
                <a:spcPts val="0"/>
              </a:spcAft>
              <a:buClr>
                <a:schemeClr val="folHlink"/>
              </a:buClr>
              <a:buSzPts val="1600"/>
              <a:buFont typeface="Proxima Nova"/>
              <a:buChar char="•"/>
            </a:pPr>
            <a:r>
              <a:rPr lang="en" sz="1600">
                <a:solidFill>
                  <a:schemeClr val="folHlink"/>
                </a:solidFill>
                <a:latin typeface="Proxima Nova"/>
                <a:ea typeface="Proxima Nova"/>
                <a:cs typeface="Proxima Nova"/>
                <a:sym typeface="Proxima Nova"/>
              </a:rPr>
              <a:t>Shared kernel</a:t>
            </a:r>
            <a:endParaRPr sz="1600">
              <a:solidFill>
                <a:schemeClr val="folHlink"/>
              </a:solidFill>
              <a:latin typeface="Proxima Nova"/>
              <a:ea typeface="Proxima Nova"/>
              <a:cs typeface="Proxima Nova"/>
              <a:sym typeface="Proxima Nova"/>
            </a:endParaRPr>
          </a:p>
          <a:p>
            <a:pPr marL="457200" lvl="0" indent="-431800" algn="l" rtl="0">
              <a:spcBef>
                <a:spcPts val="400"/>
              </a:spcBef>
              <a:spcAft>
                <a:spcPts val="0"/>
              </a:spcAft>
              <a:buClr>
                <a:schemeClr val="folHlink"/>
              </a:buClr>
              <a:buSzPts val="1600"/>
              <a:buFont typeface="Proxima Nova"/>
              <a:buChar char="•"/>
            </a:pPr>
            <a:r>
              <a:rPr lang="en" sz="1600">
                <a:solidFill>
                  <a:schemeClr val="folHlink"/>
                </a:solidFill>
                <a:latin typeface="Proxima Nova"/>
                <a:ea typeface="Proxima Nova"/>
                <a:cs typeface="Proxima Nova"/>
                <a:sym typeface="Proxima Nova"/>
              </a:rPr>
              <a:t>Customer-Supplier</a:t>
            </a:r>
            <a:endParaRPr sz="1600">
              <a:solidFill>
                <a:schemeClr val="folHlink"/>
              </a:solidFill>
              <a:latin typeface="Proxima Nova"/>
              <a:ea typeface="Proxima Nova"/>
              <a:cs typeface="Proxima Nova"/>
              <a:sym typeface="Proxima Nova"/>
            </a:endParaRPr>
          </a:p>
          <a:p>
            <a:pPr marL="457200" lvl="0" indent="-431800" algn="l" rtl="0">
              <a:spcBef>
                <a:spcPts val="400"/>
              </a:spcBef>
              <a:spcAft>
                <a:spcPts val="0"/>
              </a:spcAft>
              <a:buClr>
                <a:schemeClr val="folHlink"/>
              </a:buClr>
              <a:buSzPts val="1600"/>
              <a:buFont typeface="Proxima Nova"/>
              <a:buChar char="•"/>
            </a:pPr>
            <a:r>
              <a:rPr lang="en" sz="1600">
                <a:solidFill>
                  <a:schemeClr val="folHlink"/>
                </a:solidFill>
                <a:latin typeface="Proxima Nova"/>
                <a:ea typeface="Proxima Nova"/>
                <a:cs typeface="Proxima Nova"/>
                <a:sym typeface="Proxima Nova"/>
              </a:rPr>
              <a:t>Conformist</a:t>
            </a:r>
            <a:endParaRPr sz="1600">
              <a:solidFill>
                <a:schemeClr val="folHlink"/>
              </a:solidFill>
              <a:latin typeface="Proxima Nova"/>
              <a:ea typeface="Proxima Nova"/>
              <a:cs typeface="Proxima Nova"/>
              <a:sym typeface="Proxima Nova"/>
            </a:endParaRPr>
          </a:p>
          <a:p>
            <a:pPr marL="457200" lvl="0" indent="-431800" algn="l" rtl="0">
              <a:spcBef>
                <a:spcPts val="400"/>
              </a:spcBef>
              <a:spcAft>
                <a:spcPts val="0"/>
              </a:spcAft>
              <a:buClr>
                <a:schemeClr val="folHlink"/>
              </a:buClr>
              <a:buSzPts val="1600"/>
              <a:buFont typeface="Proxima Nova"/>
              <a:buChar char="•"/>
            </a:pPr>
            <a:r>
              <a:rPr lang="en" sz="1600">
                <a:solidFill>
                  <a:schemeClr val="folHlink"/>
                </a:solidFill>
                <a:latin typeface="Proxima Nova"/>
                <a:ea typeface="Proxima Nova"/>
                <a:cs typeface="Proxima Nova"/>
                <a:sym typeface="Proxima Nova"/>
              </a:rPr>
              <a:t>Anti-corruption layer</a:t>
            </a:r>
            <a:endParaRPr sz="1600">
              <a:solidFill>
                <a:schemeClr val="folHlink"/>
              </a:solidFill>
              <a:latin typeface="Proxima Nova"/>
              <a:ea typeface="Proxima Nova"/>
              <a:cs typeface="Proxima Nova"/>
              <a:sym typeface="Proxima Nova"/>
            </a:endParaRPr>
          </a:p>
          <a:p>
            <a:pPr marL="457200" lvl="0" indent="-431800" algn="l" rtl="0">
              <a:spcBef>
                <a:spcPts val="400"/>
              </a:spcBef>
              <a:spcAft>
                <a:spcPts val="0"/>
              </a:spcAft>
              <a:buClr>
                <a:schemeClr val="folHlink"/>
              </a:buClr>
              <a:buSzPts val="1600"/>
              <a:buFont typeface="Proxima Nova"/>
              <a:buChar char="•"/>
            </a:pPr>
            <a:r>
              <a:rPr lang="en" sz="1600">
                <a:solidFill>
                  <a:schemeClr val="folHlink"/>
                </a:solidFill>
                <a:latin typeface="Proxima Nova"/>
                <a:ea typeface="Proxima Nova"/>
                <a:cs typeface="Proxima Nova"/>
                <a:sym typeface="Proxima Nova"/>
              </a:rPr>
              <a:t>Open host service</a:t>
            </a:r>
            <a:endParaRPr sz="1600">
              <a:solidFill>
                <a:schemeClr val="folHlink"/>
              </a:solidFill>
              <a:latin typeface="Proxima Nova"/>
              <a:ea typeface="Proxima Nova"/>
              <a:cs typeface="Proxima Nova"/>
              <a:sym typeface="Proxima Nova"/>
            </a:endParaRPr>
          </a:p>
          <a:p>
            <a:pPr marL="457200" lvl="0" indent="-431800" algn="l" rtl="0">
              <a:spcBef>
                <a:spcPts val="400"/>
              </a:spcBef>
              <a:spcAft>
                <a:spcPts val="0"/>
              </a:spcAft>
              <a:buClr>
                <a:schemeClr val="folHlink"/>
              </a:buClr>
              <a:buSzPts val="1600"/>
              <a:buFont typeface="Proxima Nova"/>
              <a:buChar char="•"/>
            </a:pPr>
            <a:r>
              <a:rPr lang="en" sz="1600">
                <a:solidFill>
                  <a:schemeClr val="folHlink"/>
                </a:solidFill>
                <a:latin typeface="Proxima Nova"/>
                <a:ea typeface="Proxima Nova"/>
                <a:cs typeface="Proxima Nova"/>
                <a:sym typeface="Proxima Nova"/>
              </a:rPr>
              <a:t>Published language</a:t>
            </a:r>
            <a:endParaRPr sz="1600">
              <a:solidFill>
                <a:schemeClr val="folHlink"/>
              </a:solidFill>
              <a:latin typeface="Proxima Nova"/>
              <a:ea typeface="Proxima Nova"/>
              <a:cs typeface="Proxima Nova"/>
              <a:sym typeface="Proxima Nova"/>
            </a:endParaRPr>
          </a:p>
          <a:p>
            <a:pPr marL="457200" lvl="0" indent="-431800" algn="l" rtl="0">
              <a:spcBef>
                <a:spcPts val="400"/>
              </a:spcBef>
              <a:spcAft>
                <a:spcPts val="0"/>
              </a:spcAft>
              <a:buClr>
                <a:schemeClr val="folHlink"/>
              </a:buClr>
              <a:buSzPts val="1600"/>
              <a:buFont typeface="Proxima Nova"/>
              <a:buChar char="•"/>
            </a:pPr>
            <a:r>
              <a:rPr lang="en" sz="1600">
                <a:solidFill>
                  <a:schemeClr val="folHlink"/>
                </a:solidFill>
                <a:latin typeface="Proxima Nova"/>
                <a:ea typeface="Proxima Nova"/>
                <a:cs typeface="Proxima Nova"/>
                <a:sym typeface="Proxima Nova"/>
              </a:rPr>
              <a:t>Big ball of mud</a:t>
            </a:r>
            <a:endParaRPr sz="1600">
              <a:solidFill>
                <a:schemeClr val="folHlink"/>
              </a:solidFill>
              <a:latin typeface="Proxima Nova"/>
              <a:ea typeface="Proxima Nova"/>
              <a:cs typeface="Proxima Nova"/>
              <a:sym typeface="Proxima Nova"/>
            </a:endParaRPr>
          </a:p>
          <a:p>
            <a:pPr marL="457200" lvl="0" indent="-431800" algn="l" rtl="0">
              <a:spcBef>
                <a:spcPts val="400"/>
              </a:spcBef>
              <a:spcAft>
                <a:spcPts val="0"/>
              </a:spcAft>
              <a:buClr>
                <a:srgbClr val="008774"/>
              </a:buClr>
              <a:buSzPts val="1600"/>
              <a:buFont typeface="Proxima Nova"/>
              <a:buChar char="•"/>
            </a:pPr>
            <a:r>
              <a:rPr lang="en" sz="1600">
                <a:solidFill>
                  <a:schemeClr val="folHlink"/>
                </a:solidFill>
                <a:latin typeface="Proxima Nova"/>
                <a:ea typeface="Proxima Nova"/>
                <a:cs typeface="Proxima Nova"/>
                <a:sym typeface="Proxima Nova"/>
              </a:rPr>
              <a:t>Separate Ways</a:t>
            </a:r>
            <a:endParaRPr sz="1600">
              <a:latin typeface="Proxima Nova"/>
              <a:ea typeface="Proxima Nova"/>
              <a:cs typeface="Proxima Nova"/>
              <a:sym typeface="Proxima Nova"/>
            </a:endParaRPr>
          </a:p>
        </p:txBody>
      </p:sp>
      <p:sp>
        <p:nvSpPr>
          <p:cNvPr id="391" name="Google Shape;391;p35"/>
          <p:cNvSpPr txBox="1">
            <a:spLocks noGrp="1"/>
          </p:cNvSpPr>
          <p:nvPr>
            <p:ph type="title"/>
          </p:nvPr>
        </p:nvSpPr>
        <p:spPr>
          <a:xfrm>
            <a:off x="697650" y="1474700"/>
            <a:ext cx="13506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Mappings</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8"/>
          <p:cNvSpPr txBox="1">
            <a:spLocks noGrp="1"/>
          </p:cNvSpPr>
          <p:nvPr>
            <p:ph type="title"/>
          </p:nvPr>
        </p:nvSpPr>
        <p:spPr>
          <a:xfrm>
            <a:off x="193350" y="549625"/>
            <a:ext cx="2751300" cy="147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Proxima Nova"/>
                <a:ea typeface="Proxima Nova"/>
                <a:cs typeface="Proxima Nova"/>
                <a:sym typeface="Proxima Nova"/>
              </a:rPr>
              <a:t>Agenda</a:t>
            </a:r>
            <a:endParaRPr sz="3000" b="1">
              <a:latin typeface="Proxima Nova"/>
              <a:ea typeface="Proxima Nova"/>
              <a:cs typeface="Proxima Nova"/>
              <a:sym typeface="Proxima Nova"/>
            </a:endParaRPr>
          </a:p>
        </p:txBody>
      </p:sp>
      <p:sp>
        <p:nvSpPr>
          <p:cNvPr id="186" name="Google Shape;186;p18"/>
          <p:cNvSpPr txBox="1">
            <a:spLocks noGrp="1"/>
          </p:cNvSpPr>
          <p:nvPr>
            <p:ph type="body" idx="2"/>
          </p:nvPr>
        </p:nvSpPr>
        <p:spPr>
          <a:xfrm>
            <a:off x="3810675" y="549625"/>
            <a:ext cx="5047200" cy="41202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folHlink"/>
              </a:buClr>
              <a:buSzPts val="1800"/>
              <a:buChar char="●"/>
            </a:pPr>
            <a:r>
              <a:rPr lang="en" sz="1800">
                <a:solidFill>
                  <a:schemeClr val="folHlink"/>
                </a:solidFill>
              </a:rPr>
              <a:t>Monolithic Motivation</a:t>
            </a:r>
            <a:endParaRPr sz="1800">
              <a:solidFill>
                <a:schemeClr val="folHlink"/>
              </a:solidFill>
            </a:endParaRPr>
          </a:p>
          <a:p>
            <a:pPr marL="457200" lvl="0" indent="-342900" algn="l" rtl="0">
              <a:lnSpc>
                <a:spcPct val="150000"/>
              </a:lnSpc>
              <a:spcBef>
                <a:spcPts val="0"/>
              </a:spcBef>
              <a:spcAft>
                <a:spcPts val="0"/>
              </a:spcAft>
              <a:buClr>
                <a:schemeClr val="folHlink"/>
              </a:buClr>
              <a:buSzPts val="1800"/>
              <a:buChar char="●"/>
            </a:pPr>
            <a:r>
              <a:rPr lang="en" sz="1800">
                <a:solidFill>
                  <a:schemeClr val="folHlink"/>
                </a:solidFill>
              </a:rPr>
              <a:t>Domain Driven Design</a:t>
            </a:r>
            <a:endParaRPr sz="1800">
              <a:solidFill>
                <a:schemeClr val="folHlink"/>
              </a:solidFill>
            </a:endParaRPr>
          </a:p>
          <a:p>
            <a:pPr marL="914400" lvl="1" indent="-342900" algn="l" rtl="0">
              <a:lnSpc>
                <a:spcPct val="150000"/>
              </a:lnSpc>
              <a:spcBef>
                <a:spcPts val="0"/>
              </a:spcBef>
              <a:spcAft>
                <a:spcPts val="0"/>
              </a:spcAft>
              <a:buClr>
                <a:schemeClr val="folHlink"/>
              </a:buClr>
              <a:buSzPts val="1800"/>
              <a:buChar char="○"/>
            </a:pPr>
            <a:r>
              <a:rPr lang="en" sz="1800">
                <a:solidFill>
                  <a:schemeClr val="folHlink"/>
                </a:solidFill>
              </a:rPr>
              <a:t>Strategic Design</a:t>
            </a:r>
            <a:endParaRPr sz="1800">
              <a:solidFill>
                <a:schemeClr val="folHlink"/>
              </a:solidFill>
            </a:endParaRPr>
          </a:p>
          <a:p>
            <a:pPr marL="914400" lvl="1" indent="-342900" algn="l" rtl="0">
              <a:lnSpc>
                <a:spcPct val="150000"/>
              </a:lnSpc>
              <a:spcBef>
                <a:spcPts val="0"/>
              </a:spcBef>
              <a:spcAft>
                <a:spcPts val="0"/>
              </a:spcAft>
              <a:buClr>
                <a:schemeClr val="folHlink"/>
              </a:buClr>
              <a:buSzPts val="1800"/>
              <a:buChar char="○"/>
            </a:pPr>
            <a:r>
              <a:rPr lang="en" sz="1800">
                <a:solidFill>
                  <a:schemeClr val="folHlink"/>
                </a:solidFill>
              </a:rPr>
              <a:t>Tactical Design</a:t>
            </a:r>
            <a:endParaRPr sz="1800">
              <a:solidFill>
                <a:schemeClr val="folHlink"/>
              </a:solidFill>
            </a:endParaRPr>
          </a:p>
          <a:p>
            <a:pPr marL="457200" lvl="0" indent="-342900" algn="l" rtl="0">
              <a:lnSpc>
                <a:spcPct val="150000"/>
              </a:lnSpc>
              <a:spcBef>
                <a:spcPts val="0"/>
              </a:spcBef>
              <a:spcAft>
                <a:spcPts val="0"/>
              </a:spcAft>
              <a:buClr>
                <a:schemeClr val="folHlink"/>
              </a:buClr>
              <a:buSzPts val="1800"/>
              <a:buChar char="●"/>
            </a:pPr>
            <a:r>
              <a:rPr lang="en" sz="1800">
                <a:solidFill>
                  <a:schemeClr val="folHlink"/>
                </a:solidFill>
              </a:rPr>
              <a:t>Cloud Native Design</a:t>
            </a:r>
            <a:endParaRPr sz="1800">
              <a:solidFill>
                <a:schemeClr val="folHlink"/>
              </a:solidFill>
            </a:endParaRPr>
          </a:p>
          <a:p>
            <a:pPr marL="914400" lvl="1" indent="-342900" algn="l" rtl="0">
              <a:lnSpc>
                <a:spcPct val="150000"/>
              </a:lnSpc>
              <a:spcBef>
                <a:spcPts val="0"/>
              </a:spcBef>
              <a:spcAft>
                <a:spcPts val="0"/>
              </a:spcAft>
              <a:buClr>
                <a:schemeClr val="folHlink"/>
              </a:buClr>
              <a:buSzPts val="1800"/>
              <a:buChar char="○"/>
            </a:pPr>
            <a:r>
              <a:rPr lang="en" sz="1800">
                <a:solidFill>
                  <a:schemeClr val="folHlink"/>
                </a:solidFill>
              </a:rPr>
              <a:t>12 factors</a:t>
            </a:r>
            <a:endParaRPr sz="1800"/>
          </a:p>
          <a:p>
            <a:pPr marL="457200" lvl="0" indent="-342900" algn="l" rtl="0">
              <a:lnSpc>
                <a:spcPct val="150000"/>
              </a:lnSpc>
              <a:spcBef>
                <a:spcPts val="0"/>
              </a:spcBef>
              <a:spcAft>
                <a:spcPts val="0"/>
              </a:spcAft>
              <a:buSzPts val="1800"/>
              <a:buFont typeface="Proxima Nova"/>
              <a:buChar char="●"/>
            </a:pPr>
            <a:r>
              <a:rPr lang="en" sz="1800">
                <a:latin typeface="Proxima Nova"/>
                <a:ea typeface="Proxima Nova"/>
                <a:cs typeface="Proxima Nova"/>
                <a:sym typeface="Proxima Nova"/>
              </a:rPr>
              <a:t>Cloud Native </a:t>
            </a:r>
            <a:r>
              <a:rPr lang="en" sz="1800"/>
              <a:t>Application</a:t>
            </a:r>
            <a:endParaRPr sz="1800">
              <a:latin typeface="Proxima Nova"/>
              <a:ea typeface="Proxima Nova"/>
              <a:cs typeface="Proxima Nova"/>
              <a:sym typeface="Proxima Nova"/>
            </a:endParaRPr>
          </a:p>
          <a:p>
            <a:pPr marL="914400" lvl="1" indent="-342900" algn="l" rtl="0">
              <a:lnSpc>
                <a:spcPct val="150000"/>
              </a:lnSpc>
              <a:spcBef>
                <a:spcPts val="0"/>
              </a:spcBef>
              <a:spcAft>
                <a:spcPts val="0"/>
              </a:spcAft>
              <a:buSzPts val="1800"/>
              <a:buFont typeface="Proxima Nova"/>
              <a:buChar char="○"/>
            </a:pPr>
            <a:r>
              <a:rPr lang="en" sz="1800"/>
              <a:t>Spring Boot</a:t>
            </a:r>
            <a:endParaRPr sz="1800"/>
          </a:p>
          <a:p>
            <a:pPr marL="914400" lvl="1" indent="-342900" algn="l" rtl="0">
              <a:lnSpc>
                <a:spcPct val="150000"/>
              </a:lnSpc>
              <a:spcBef>
                <a:spcPts val="0"/>
              </a:spcBef>
              <a:spcAft>
                <a:spcPts val="0"/>
              </a:spcAft>
              <a:buSzPts val="1800"/>
              <a:buChar char="○"/>
            </a:pPr>
            <a:r>
              <a:rPr lang="en" sz="1800"/>
              <a:t>Concourse</a:t>
            </a:r>
            <a:endParaRPr sz="1800"/>
          </a:p>
          <a:p>
            <a:pPr marL="914400" lvl="1" indent="-342900" algn="l" rtl="0">
              <a:lnSpc>
                <a:spcPct val="150000"/>
              </a:lnSpc>
              <a:spcBef>
                <a:spcPts val="0"/>
              </a:spcBef>
              <a:spcAft>
                <a:spcPts val="0"/>
              </a:spcAft>
              <a:buSzPts val="1800"/>
              <a:buFont typeface="Proxima Nova"/>
              <a:buChar char="○"/>
            </a:pPr>
            <a:r>
              <a:rPr lang="en" sz="1800">
                <a:latin typeface="Proxima Nova"/>
                <a:ea typeface="Proxima Nova"/>
                <a:cs typeface="Proxima Nova"/>
                <a:sym typeface="Proxima Nova"/>
              </a:rPr>
              <a:t>Pivotal Cloud Foundry</a:t>
            </a:r>
            <a:endParaRPr sz="1800">
              <a:latin typeface="Proxima Nova"/>
              <a:ea typeface="Proxima Nova"/>
              <a:cs typeface="Proxima Nova"/>
              <a:sym typeface="Proxima Nova"/>
            </a:endParaRPr>
          </a:p>
        </p:txBody>
      </p:sp>
      <p:sp>
        <p:nvSpPr>
          <p:cNvPr id="187" name="Google Shape;187;p18"/>
          <p:cNvSpPr txBox="1">
            <a:spLocks noGrp="1"/>
          </p:cNvSpPr>
          <p:nvPr>
            <p:ph type="subTitle" idx="1"/>
          </p:nvPr>
        </p:nvSpPr>
        <p:spPr>
          <a:xfrm>
            <a:off x="193350" y="1588500"/>
            <a:ext cx="2751300" cy="591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solidFill>
                  <a:srgbClr val="FFFFFF"/>
                </a:solidFill>
              </a:rPr>
              <a:t>Design to Delivery</a:t>
            </a:r>
            <a:endParaRPr sz="14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6"/>
          <p:cNvSpPr/>
          <p:nvPr/>
        </p:nvSpPr>
        <p:spPr>
          <a:xfrm>
            <a:off x="536550" y="1105250"/>
            <a:ext cx="8066700" cy="3145200"/>
          </a:xfrm>
          <a:prstGeom prst="roundRect">
            <a:avLst>
              <a:gd name="adj" fmla="val 2396"/>
            </a:avLst>
          </a:prstGeom>
          <a:noFill/>
          <a:ln w="19050"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Context Mapping - </a:t>
            </a:r>
            <a:r>
              <a:rPr lang="en">
                <a:solidFill>
                  <a:schemeClr val="lt2"/>
                </a:solidFill>
              </a:rPr>
              <a:t>Partnership</a:t>
            </a:r>
            <a:endParaRPr>
              <a:solidFill>
                <a:schemeClr val="lt2"/>
              </a:solidFill>
            </a:endParaRPr>
          </a:p>
        </p:txBody>
      </p:sp>
      <p:cxnSp>
        <p:nvCxnSpPr>
          <p:cNvPr id="398" name="Google Shape;398;p36"/>
          <p:cNvCxnSpPr>
            <a:stCxn id="399" idx="6"/>
            <a:endCxn id="400" idx="1"/>
          </p:cNvCxnSpPr>
          <p:nvPr/>
        </p:nvCxnSpPr>
        <p:spPr>
          <a:xfrm rot="10800000" flipH="1">
            <a:off x="3730482" y="1968056"/>
            <a:ext cx="2182200" cy="825600"/>
          </a:xfrm>
          <a:prstGeom prst="curvedConnector4">
            <a:avLst>
              <a:gd name="adj1" fmla="val 40625"/>
              <a:gd name="adj2" fmla="val 164454"/>
            </a:avLst>
          </a:prstGeom>
          <a:noFill/>
          <a:ln w="19050" cap="flat" cmpd="sng">
            <a:solidFill>
              <a:srgbClr val="666666"/>
            </a:solidFill>
            <a:prstDash val="solid"/>
            <a:round/>
            <a:headEnd type="none" w="med" len="med"/>
            <a:tailEnd type="none" w="med" len="med"/>
          </a:ln>
        </p:spPr>
      </p:cxnSp>
      <p:sp>
        <p:nvSpPr>
          <p:cNvPr id="401" name="Google Shape;401;p36"/>
          <p:cNvSpPr txBox="1"/>
          <p:nvPr/>
        </p:nvSpPr>
        <p:spPr>
          <a:xfrm>
            <a:off x="2395975" y="4379100"/>
            <a:ext cx="5689200" cy="45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Co-operation - 2 Teams succeed or fail together</a:t>
            </a:r>
            <a:endParaRPr sz="1800">
              <a:latin typeface="Proxima Nova"/>
              <a:ea typeface="Proxima Nova"/>
              <a:cs typeface="Proxima Nova"/>
              <a:sym typeface="Proxima Nova"/>
            </a:endParaRPr>
          </a:p>
        </p:txBody>
      </p:sp>
      <p:sp>
        <p:nvSpPr>
          <p:cNvPr id="402" name="Google Shape;402;p36"/>
          <p:cNvSpPr/>
          <p:nvPr/>
        </p:nvSpPr>
        <p:spPr>
          <a:xfrm>
            <a:off x="936450" y="1789800"/>
            <a:ext cx="2793900" cy="2007600"/>
          </a:xfrm>
          <a:prstGeom prst="ellipse">
            <a:avLst/>
          </a:prstGeom>
          <a:solidFill>
            <a:srgbClr val="009FDF">
              <a:alpha val="42690"/>
            </a:srgbClr>
          </a:solidFill>
          <a:ln w="2857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3"/>
                </a:solidFill>
                <a:latin typeface="Proxima Nova"/>
                <a:ea typeface="Proxima Nova"/>
                <a:cs typeface="Proxima Nova"/>
                <a:sym typeface="Proxima Nova"/>
              </a:rPr>
              <a:t>Banking</a:t>
            </a:r>
            <a:endParaRPr sz="1800">
              <a:solidFill>
                <a:schemeClr val="accent3"/>
              </a:solidFill>
              <a:latin typeface="Proxima Nova"/>
              <a:ea typeface="Proxima Nova"/>
              <a:cs typeface="Proxima Nova"/>
              <a:sym typeface="Proxima Nova"/>
            </a:endParaRPr>
          </a:p>
        </p:txBody>
      </p:sp>
      <p:sp>
        <p:nvSpPr>
          <p:cNvPr id="400" name="Google Shape;400;p36"/>
          <p:cNvSpPr/>
          <p:nvPr/>
        </p:nvSpPr>
        <p:spPr>
          <a:xfrm>
            <a:off x="5503525" y="1674050"/>
            <a:ext cx="2793900" cy="2007600"/>
          </a:xfrm>
          <a:prstGeom prst="ellipse">
            <a:avLst/>
          </a:prstGeom>
          <a:solidFill>
            <a:srgbClr val="2E3092">
              <a:alpha val="48850"/>
            </a:srgbClr>
          </a:solidFill>
          <a:ln w="2857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4"/>
                </a:solidFill>
                <a:latin typeface="Proxima Nova"/>
                <a:ea typeface="Proxima Nova"/>
                <a:cs typeface="Proxima Nova"/>
                <a:sym typeface="Proxima Nova"/>
              </a:rPr>
              <a:t>Security</a:t>
            </a:r>
            <a:endParaRPr sz="1800">
              <a:solidFill>
                <a:schemeClr val="accent4"/>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Context Mapping - </a:t>
            </a:r>
            <a:r>
              <a:rPr lang="en">
                <a:solidFill>
                  <a:schemeClr val="lt2"/>
                </a:solidFill>
              </a:rPr>
              <a:t>Shared Kernel</a:t>
            </a:r>
            <a:endParaRPr>
              <a:solidFill>
                <a:schemeClr val="lt2"/>
              </a:solidFill>
            </a:endParaRPr>
          </a:p>
        </p:txBody>
      </p:sp>
      <p:sp>
        <p:nvSpPr>
          <p:cNvPr id="408" name="Google Shape;408;p37"/>
          <p:cNvSpPr/>
          <p:nvPr/>
        </p:nvSpPr>
        <p:spPr>
          <a:xfrm>
            <a:off x="2296425" y="1456775"/>
            <a:ext cx="2793900" cy="2007600"/>
          </a:xfrm>
          <a:prstGeom prst="ellipse">
            <a:avLst/>
          </a:prstGeom>
          <a:solidFill>
            <a:srgbClr val="009FDF">
              <a:alpha val="42690"/>
            </a:srgbClr>
          </a:solidFill>
          <a:ln w="2857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3"/>
                </a:solidFill>
                <a:latin typeface="Proxima Nova"/>
                <a:ea typeface="Proxima Nova"/>
                <a:cs typeface="Proxima Nova"/>
                <a:sym typeface="Proxima Nova"/>
              </a:rPr>
              <a:t>Banking</a:t>
            </a:r>
            <a:endParaRPr sz="1800">
              <a:solidFill>
                <a:schemeClr val="accent3"/>
              </a:solidFill>
              <a:latin typeface="Proxima Nova"/>
              <a:ea typeface="Proxima Nova"/>
              <a:cs typeface="Proxima Nova"/>
              <a:sym typeface="Proxima Nova"/>
            </a:endParaRPr>
          </a:p>
        </p:txBody>
      </p:sp>
      <p:sp>
        <p:nvSpPr>
          <p:cNvPr id="409" name="Google Shape;409;p37"/>
          <p:cNvSpPr/>
          <p:nvPr/>
        </p:nvSpPr>
        <p:spPr>
          <a:xfrm>
            <a:off x="4226900" y="1789800"/>
            <a:ext cx="2793900" cy="2007600"/>
          </a:xfrm>
          <a:prstGeom prst="ellipse">
            <a:avLst/>
          </a:prstGeom>
          <a:solidFill>
            <a:srgbClr val="2E3092">
              <a:alpha val="48850"/>
            </a:srgbClr>
          </a:solidFill>
          <a:ln w="2857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4"/>
                </a:solidFill>
                <a:latin typeface="Proxima Nova"/>
                <a:ea typeface="Proxima Nova"/>
                <a:cs typeface="Proxima Nova"/>
                <a:sym typeface="Proxima Nova"/>
              </a:rPr>
              <a:t>Security</a:t>
            </a:r>
            <a:endParaRPr sz="1800">
              <a:solidFill>
                <a:schemeClr val="accent4"/>
              </a:solidFill>
              <a:latin typeface="Proxima Nova"/>
              <a:ea typeface="Proxima Nova"/>
              <a:cs typeface="Proxima Nova"/>
              <a:sym typeface="Proxima Nova"/>
            </a:endParaRPr>
          </a:p>
        </p:txBody>
      </p:sp>
      <p:sp>
        <p:nvSpPr>
          <p:cNvPr id="410" name="Google Shape;410;p37"/>
          <p:cNvSpPr txBox="1"/>
          <p:nvPr/>
        </p:nvSpPr>
        <p:spPr>
          <a:xfrm>
            <a:off x="5689325" y="832575"/>
            <a:ext cx="2682900" cy="8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Two teams decide to share part of a model</a:t>
            </a:r>
            <a:endParaRPr sz="1800">
              <a:latin typeface="Proxima Nova"/>
              <a:ea typeface="Proxima Nova"/>
              <a:cs typeface="Proxima Nova"/>
              <a:sym typeface="Proxima Nova"/>
            </a:endParaRPr>
          </a:p>
        </p:txBody>
      </p:sp>
      <p:cxnSp>
        <p:nvCxnSpPr>
          <p:cNvPr id="411" name="Google Shape;411;p37"/>
          <p:cNvCxnSpPr/>
          <p:nvPr/>
        </p:nvCxnSpPr>
        <p:spPr>
          <a:xfrm rot="5400000">
            <a:off x="1892607" y="2804019"/>
            <a:ext cx="1168200" cy="1068300"/>
          </a:xfrm>
          <a:prstGeom prst="curvedConnector3">
            <a:avLst>
              <a:gd name="adj1" fmla="val 50000"/>
            </a:avLst>
          </a:prstGeom>
          <a:noFill/>
          <a:ln w="19050" cap="flat" cmpd="sng">
            <a:solidFill>
              <a:srgbClr val="434343"/>
            </a:solidFill>
            <a:prstDash val="solid"/>
            <a:round/>
            <a:headEnd type="none" w="med" len="med"/>
            <a:tailEnd type="triangle" w="med" len="med"/>
          </a:ln>
        </p:spPr>
      </p:cxnSp>
      <p:cxnSp>
        <p:nvCxnSpPr>
          <p:cNvPr id="412" name="Google Shape;412;p37"/>
          <p:cNvCxnSpPr/>
          <p:nvPr/>
        </p:nvCxnSpPr>
        <p:spPr>
          <a:xfrm rot="5400000">
            <a:off x="3358000" y="3071200"/>
            <a:ext cx="1859400" cy="768000"/>
          </a:xfrm>
          <a:prstGeom prst="curvedConnector3">
            <a:avLst>
              <a:gd name="adj1" fmla="val 50000"/>
            </a:avLst>
          </a:prstGeom>
          <a:noFill/>
          <a:ln w="19050" cap="flat" cmpd="sng">
            <a:solidFill>
              <a:srgbClr val="434343"/>
            </a:solidFill>
            <a:prstDash val="solid"/>
            <a:round/>
            <a:headEnd type="none" w="med" len="med"/>
            <a:tailEnd type="triangle" w="med" len="med"/>
          </a:ln>
        </p:spPr>
      </p:cxnSp>
      <p:cxnSp>
        <p:nvCxnSpPr>
          <p:cNvPr id="413" name="Google Shape;413;p37"/>
          <p:cNvCxnSpPr/>
          <p:nvPr/>
        </p:nvCxnSpPr>
        <p:spPr>
          <a:xfrm rot="-5400000" flipH="1">
            <a:off x="5838807" y="3452269"/>
            <a:ext cx="942000" cy="720000"/>
          </a:xfrm>
          <a:prstGeom prst="curvedConnector3">
            <a:avLst>
              <a:gd name="adj1" fmla="val 50000"/>
            </a:avLst>
          </a:prstGeom>
          <a:noFill/>
          <a:ln w="19050" cap="flat" cmpd="sng">
            <a:solidFill>
              <a:srgbClr val="434343"/>
            </a:solidFill>
            <a:prstDash val="solid"/>
            <a:round/>
            <a:headEnd type="none" w="med" len="med"/>
            <a:tailEnd type="triangle" w="med" len="med"/>
          </a:ln>
        </p:spPr>
      </p:cxnSp>
      <p:sp>
        <p:nvSpPr>
          <p:cNvPr id="414" name="Google Shape;414;p37"/>
          <p:cNvSpPr txBox="1"/>
          <p:nvPr/>
        </p:nvSpPr>
        <p:spPr>
          <a:xfrm>
            <a:off x="545825" y="3867350"/>
            <a:ext cx="2682900" cy="57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artifact</a:t>
            </a:r>
            <a:endParaRPr sz="1800">
              <a:latin typeface="Proxima Nova"/>
              <a:ea typeface="Proxima Nova"/>
              <a:cs typeface="Proxima Nova"/>
              <a:sym typeface="Proxima Nova"/>
            </a:endParaRPr>
          </a:p>
        </p:txBody>
      </p:sp>
      <p:sp>
        <p:nvSpPr>
          <p:cNvPr id="415" name="Google Shape;415;p37"/>
          <p:cNvSpPr txBox="1"/>
          <p:nvPr/>
        </p:nvSpPr>
        <p:spPr>
          <a:xfrm>
            <a:off x="2601725" y="4299775"/>
            <a:ext cx="2682900" cy="57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artifact</a:t>
            </a:r>
            <a:endParaRPr sz="1800">
              <a:latin typeface="Proxima Nova"/>
              <a:ea typeface="Proxima Nova"/>
              <a:cs typeface="Proxima Nova"/>
              <a:sym typeface="Proxima Nova"/>
            </a:endParaRPr>
          </a:p>
        </p:txBody>
      </p:sp>
      <p:sp>
        <p:nvSpPr>
          <p:cNvPr id="416" name="Google Shape;416;p37"/>
          <p:cNvSpPr txBox="1"/>
          <p:nvPr/>
        </p:nvSpPr>
        <p:spPr>
          <a:xfrm>
            <a:off x="5346675" y="4163200"/>
            <a:ext cx="2682900" cy="57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artifact</a:t>
            </a:r>
            <a:endParaRPr sz="1800">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Context Mapping - </a:t>
            </a:r>
            <a:r>
              <a:rPr lang="en">
                <a:solidFill>
                  <a:schemeClr val="lt2"/>
                </a:solidFill>
              </a:rPr>
              <a:t>Customer-Supplier</a:t>
            </a:r>
            <a:endParaRPr>
              <a:solidFill>
                <a:schemeClr val="lt2"/>
              </a:solidFill>
            </a:endParaRPr>
          </a:p>
        </p:txBody>
      </p:sp>
      <p:sp>
        <p:nvSpPr>
          <p:cNvPr id="422" name="Google Shape;422;p38"/>
          <p:cNvSpPr/>
          <p:nvPr/>
        </p:nvSpPr>
        <p:spPr>
          <a:xfrm>
            <a:off x="924825" y="1837775"/>
            <a:ext cx="2793900" cy="2007600"/>
          </a:xfrm>
          <a:prstGeom prst="ellipse">
            <a:avLst/>
          </a:prstGeom>
          <a:solidFill>
            <a:srgbClr val="009FDF">
              <a:alpha val="42690"/>
            </a:srgbClr>
          </a:solidFill>
          <a:ln w="2857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3"/>
                </a:solidFill>
                <a:latin typeface="Proxima Nova"/>
                <a:ea typeface="Proxima Nova"/>
                <a:cs typeface="Proxima Nova"/>
                <a:sym typeface="Proxima Nova"/>
              </a:rPr>
              <a:t>Banking</a:t>
            </a:r>
            <a:endParaRPr sz="1800">
              <a:solidFill>
                <a:schemeClr val="accent3"/>
              </a:solidFill>
              <a:latin typeface="Proxima Nova"/>
              <a:ea typeface="Proxima Nova"/>
              <a:cs typeface="Proxima Nova"/>
              <a:sym typeface="Proxima Nova"/>
            </a:endParaRPr>
          </a:p>
        </p:txBody>
      </p:sp>
      <p:sp>
        <p:nvSpPr>
          <p:cNvPr id="423" name="Google Shape;423;p38"/>
          <p:cNvSpPr/>
          <p:nvPr/>
        </p:nvSpPr>
        <p:spPr>
          <a:xfrm>
            <a:off x="5293700" y="2247000"/>
            <a:ext cx="2793900" cy="2007600"/>
          </a:xfrm>
          <a:prstGeom prst="ellipse">
            <a:avLst/>
          </a:prstGeom>
          <a:solidFill>
            <a:srgbClr val="2E3092">
              <a:alpha val="48850"/>
            </a:srgbClr>
          </a:solidFill>
          <a:ln w="2857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4"/>
                </a:solidFill>
                <a:latin typeface="Proxima Nova"/>
                <a:ea typeface="Proxima Nova"/>
                <a:cs typeface="Proxima Nova"/>
                <a:sym typeface="Proxima Nova"/>
              </a:rPr>
              <a:t>Loan Processing</a:t>
            </a:r>
            <a:endParaRPr sz="1800">
              <a:solidFill>
                <a:schemeClr val="accent4"/>
              </a:solidFill>
              <a:latin typeface="Proxima Nova"/>
              <a:ea typeface="Proxima Nova"/>
              <a:cs typeface="Proxima Nova"/>
              <a:sym typeface="Proxima Nova"/>
            </a:endParaRPr>
          </a:p>
        </p:txBody>
      </p:sp>
      <p:cxnSp>
        <p:nvCxnSpPr>
          <p:cNvPr id="424" name="Google Shape;424;p38"/>
          <p:cNvCxnSpPr>
            <a:stCxn id="422" idx="6"/>
            <a:endCxn id="423" idx="2"/>
          </p:cNvCxnSpPr>
          <p:nvPr/>
        </p:nvCxnSpPr>
        <p:spPr>
          <a:xfrm>
            <a:off x="3718725" y="2841575"/>
            <a:ext cx="1575000" cy="409200"/>
          </a:xfrm>
          <a:prstGeom prst="curvedConnector3">
            <a:avLst>
              <a:gd name="adj1" fmla="val 49999"/>
            </a:avLst>
          </a:prstGeom>
          <a:noFill/>
          <a:ln w="19050" cap="flat" cmpd="sng">
            <a:solidFill>
              <a:srgbClr val="434343"/>
            </a:solidFill>
            <a:prstDash val="solid"/>
            <a:round/>
            <a:headEnd type="none" w="med" len="med"/>
            <a:tailEnd type="none" w="med" len="med"/>
          </a:ln>
        </p:spPr>
      </p:cxnSp>
      <p:sp>
        <p:nvSpPr>
          <p:cNvPr id="425" name="Google Shape;425;p38"/>
          <p:cNvSpPr txBox="1"/>
          <p:nvPr/>
        </p:nvSpPr>
        <p:spPr>
          <a:xfrm>
            <a:off x="463275" y="1167475"/>
            <a:ext cx="3717000" cy="57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Sensitive to Customers needs</a:t>
            </a:r>
            <a:endParaRPr sz="1800">
              <a:latin typeface="Proxima Nova"/>
              <a:ea typeface="Proxima Nova"/>
              <a:cs typeface="Proxima Nova"/>
              <a:sym typeface="Proxima Nova"/>
            </a:endParaRPr>
          </a:p>
        </p:txBody>
      </p:sp>
      <p:sp>
        <p:nvSpPr>
          <p:cNvPr id="426" name="Google Shape;426;p38"/>
          <p:cNvSpPr txBox="1"/>
          <p:nvPr/>
        </p:nvSpPr>
        <p:spPr>
          <a:xfrm>
            <a:off x="4633125" y="4341375"/>
            <a:ext cx="4211400" cy="57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Accurate and Timely information</a:t>
            </a:r>
            <a:endParaRPr sz="1800">
              <a:latin typeface="Proxima Nova"/>
              <a:ea typeface="Proxima Nova"/>
              <a:cs typeface="Proxima Nova"/>
              <a:sym typeface="Proxima Nova"/>
            </a:endParaRPr>
          </a:p>
        </p:txBody>
      </p:sp>
      <p:sp>
        <p:nvSpPr>
          <p:cNvPr id="427" name="Google Shape;427;p38"/>
          <p:cNvSpPr txBox="1"/>
          <p:nvPr/>
        </p:nvSpPr>
        <p:spPr>
          <a:xfrm>
            <a:off x="5365550" y="744264"/>
            <a:ext cx="2568900" cy="12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latin typeface="Proxima Nova"/>
                <a:ea typeface="Proxima Nova"/>
                <a:cs typeface="Proxima Nova"/>
                <a:sym typeface="Proxima Nova"/>
              </a:rPr>
              <a:t>Could involve terms, success of Supplier partially depends on success of Customer</a:t>
            </a:r>
            <a:endParaRPr sz="1800" i="1">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Context Mapping - </a:t>
            </a:r>
            <a:r>
              <a:rPr lang="en">
                <a:solidFill>
                  <a:schemeClr val="lt2"/>
                </a:solidFill>
              </a:rPr>
              <a:t>Conformist</a:t>
            </a:r>
            <a:endParaRPr>
              <a:solidFill>
                <a:schemeClr val="lt2"/>
              </a:solidFill>
            </a:endParaRPr>
          </a:p>
        </p:txBody>
      </p:sp>
      <p:sp>
        <p:nvSpPr>
          <p:cNvPr id="433" name="Google Shape;433;p39"/>
          <p:cNvSpPr/>
          <p:nvPr/>
        </p:nvSpPr>
        <p:spPr>
          <a:xfrm>
            <a:off x="5161075" y="1183775"/>
            <a:ext cx="2793900" cy="2007600"/>
          </a:xfrm>
          <a:prstGeom prst="ellipse">
            <a:avLst/>
          </a:prstGeom>
          <a:solidFill>
            <a:srgbClr val="009FDF">
              <a:alpha val="42690"/>
            </a:srgbClr>
          </a:solidFill>
          <a:ln w="2857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3"/>
                </a:solidFill>
                <a:latin typeface="Proxima Nova"/>
                <a:ea typeface="Proxima Nova"/>
                <a:cs typeface="Proxima Nova"/>
                <a:sym typeface="Proxima Nova"/>
              </a:rPr>
              <a:t>Banking</a:t>
            </a:r>
            <a:endParaRPr sz="1800">
              <a:solidFill>
                <a:schemeClr val="accent3"/>
              </a:solidFill>
              <a:latin typeface="Proxima Nova"/>
              <a:ea typeface="Proxima Nova"/>
              <a:cs typeface="Proxima Nova"/>
              <a:sym typeface="Proxima Nova"/>
            </a:endParaRPr>
          </a:p>
        </p:txBody>
      </p:sp>
      <p:sp>
        <p:nvSpPr>
          <p:cNvPr id="434" name="Google Shape;434;p39"/>
          <p:cNvSpPr/>
          <p:nvPr/>
        </p:nvSpPr>
        <p:spPr>
          <a:xfrm>
            <a:off x="1232575" y="2132200"/>
            <a:ext cx="2793900" cy="2007600"/>
          </a:xfrm>
          <a:prstGeom prst="ellipse">
            <a:avLst/>
          </a:prstGeom>
          <a:solidFill>
            <a:srgbClr val="2E3092">
              <a:alpha val="48850"/>
            </a:srgbClr>
          </a:solidFill>
          <a:ln w="2857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4"/>
                </a:solidFill>
                <a:latin typeface="Proxima Nova"/>
                <a:ea typeface="Proxima Nova"/>
                <a:cs typeface="Proxima Nova"/>
                <a:sym typeface="Proxima Nova"/>
              </a:rPr>
              <a:t>Banking Branch</a:t>
            </a:r>
            <a:endParaRPr sz="1800">
              <a:solidFill>
                <a:schemeClr val="accent4"/>
              </a:solidFill>
              <a:latin typeface="Proxima Nova"/>
              <a:ea typeface="Proxima Nova"/>
              <a:cs typeface="Proxima Nova"/>
              <a:sym typeface="Proxima Nova"/>
            </a:endParaRPr>
          </a:p>
        </p:txBody>
      </p:sp>
      <p:cxnSp>
        <p:nvCxnSpPr>
          <p:cNvPr id="435" name="Google Shape;435;p39"/>
          <p:cNvCxnSpPr>
            <a:stCxn id="433" idx="2"/>
            <a:endCxn id="434" idx="6"/>
          </p:cNvCxnSpPr>
          <p:nvPr/>
        </p:nvCxnSpPr>
        <p:spPr>
          <a:xfrm flipH="1">
            <a:off x="4026475" y="2187575"/>
            <a:ext cx="1134600" cy="948300"/>
          </a:xfrm>
          <a:prstGeom prst="curvedConnector3">
            <a:avLst>
              <a:gd name="adj1" fmla="val 50000"/>
            </a:avLst>
          </a:prstGeom>
          <a:noFill/>
          <a:ln w="19050" cap="flat" cmpd="sng">
            <a:solidFill>
              <a:srgbClr val="434343"/>
            </a:solidFill>
            <a:prstDash val="solid"/>
            <a:round/>
            <a:headEnd type="triangle" w="med" len="med"/>
            <a:tailEnd type="none" w="med" len="med"/>
          </a:ln>
        </p:spPr>
      </p:cxnSp>
      <p:sp>
        <p:nvSpPr>
          <p:cNvPr id="436" name="Google Shape;436;p39"/>
          <p:cNvSpPr txBox="1"/>
          <p:nvPr/>
        </p:nvSpPr>
        <p:spPr>
          <a:xfrm>
            <a:off x="5632975" y="575575"/>
            <a:ext cx="1850100" cy="57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Upstream</a:t>
            </a:r>
            <a:endParaRPr sz="1800">
              <a:latin typeface="Proxima Nova"/>
              <a:ea typeface="Proxima Nova"/>
              <a:cs typeface="Proxima Nova"/>
              <a:sym typeface="Proxima Nova"/>
            </a:endParaRPr>
          </a:p>
        </p:txBody>
      </p:sp>
      <p:sp>
        <p:nvSpPr>
          <p:cNvPr id="437" name="Google Shape;437;p39"/>
          <p:cNvSpPr txBox="1"/>
          <p:nvPr/>
        </p:nvSpPr>
        <p:spPr>
          <a:xfrm>
            <a:off x="1792225" y="4200425"/>
            <a:ext cx="1674600" cy="57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Downstream</a:t>
            </a:r>
            <a:endParaRPr sz="1800">
              <a:latin typeface="Proxima Nova"/>
              <a:ea typeface="Proxima Nova"/>
              <a:cs typeface="Proxima Nova"/>
              <a:sym typeface="Proxima Nova"/>
            </a:endParaRPr>
          </a:p>
        </p:txBody>
      </p:sp>
      <p:sp>
        <p:nvSpPr>
          <p:cNvPr id="438" name="Google Shape;438;p39"/>
          <p:cNvSpPr txBox="1"/>
          <p:nvPr/>
        </p:nvSpPr>
        <p:spPr>
          <a:xfrm>
            <a:off x="5161075" y="3493925"/>
            <a:ext cx="2793900" cy="128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latin typeface="Proxima Nova"/>
                <a:ea typeface="Proxima Nova"/>
                <a:cs typeface="Proxima Nova"/>
                <a:sym typeface="Proxima Nova"/>
              </a:rPr>
              <a:t>Banking Branch conforms to Banking standards set at corporate level</a:t>
            </a:r>
            <a:endParaRPr sz="1800" i="1">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Context Mapping - </a:t>
            </a:r>
            <a:r>
              <a:rPr lang="en">
                <a:solidFill>
                  <a:schemeClr val="lt2"/>
                </a:solidFill>
              </a:rPr>
              <a:t>Anti-Corruption Layer</a:t>
            </a:r>
            <a:endParaRPr>
              <a:solidFill>
                <a:schemeClr val="lt2"/>
              </a:solidFill>
            </a:endParaRPr>
          </a:p>
        </p:txBody>
      </p:sp>
      <p:sp>
        <p:nvSpPr>
          <p:cNvPr id="444" name="Google Shape;444;p40"/>
          <p:cNvSpPr/>
          <p:nvPr/>
        </p:nvSpPr>
        <p:spPr>
          <a:xfrm>
            <a:off x="1137125" y="2302500"/>
            <a:ext cx="2793900" cy="2007600"/>
          </a:xfrm>
          <a:prstGeom prst="ellipse">
            <a:avLst/>
          </a:prstGeom>
          <a:solidFill>
            <a:srgbClr val="009FDF">
              <a:alpha val="42690"/>
            </a:srgbClr>
          </a:solidFill>
          <a:ln w="2857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3"/>
                </a:solidFill>
                <a:latin typeface="Proxima Nova"/>
                <a:ea typeface="Proxima Nova"/>
                <a:cs typeface="Proxima Nova"/>
                <a:sym typeface="Proxima Nova"/>
              </a:rPr>
              <a:t>Team 2</a:t>
            </a:r>
            <a:endParaRPr sz="1800">
              <a:solidFill>
                <a:schemeClr val="accent3"/>
              </a:solidFill>
              <a:latin typeface="Proxima Nova"/>
              <a:ea typeface="Proxima Nova"/>
              <a:cs typeface="Proxima Nova"/>
              <a:sym typeface="Proxima Nova"/>
            </a:endParaRPr>
          </a:p>
        </p:txBody>
      </p:sp>
      <p:sp>
        <p:nvSpPr>
          <p:cNvPr id="445" name="Google Shape;445;p40"/>
          <p:cNvSpPr/>
          <p:nvPr/>
        </p:nvSpPr>
        <p:spPr>
          <a:xfrm>
            <a:off x="5718775" y="1083575"/>
            <a:ext cx="2793900" cy="2007600"/>
          </a:xfrm>
          <a:prstGeom prst="ellipse">
            <a:avLst/>
          </a:prstGeom>
          <a:solidFill>
            <a:srgbClr val="2E3092">
              <a:alpha val="48850"/>
            </a:srgbClr>
          </a:solidFill>
          <a:ln w="2857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4"/>
                </a:solidFill>
                <a:latin typeface="Proxima Nova"/>
                <a:ea typeface="Proxima Nova"/>
                <a:cs typeface="Proxima Nova"/>
                <a:sym typeface="Proxima Nova"/>
              </a:rPr>
              <a:t>Team 1</a:t>
            </a:r>
            <a:endParaRPr sz="1800">
              <a:solidFill>
                <a:schemeClr val="accent4"/>
              </a:solidFill>
              <a:latin typeface="Proxima Nova"/>
              <a:ea typeface="Proxima Nova"/>
              <a:cs typeface="Proxima Nova"/>
              <a:sym typeface="Proxima Nova"/>
            </a:endParaRPr>
          </a:p>
        </p:txBody>
      </p:sp>
      <p:cxnSp>
        <p:nvCxnSpPr>
          <p:cNvPr id="446" name="Google Shape;446;p40"/>
          <p:cNvCxnSpPr>
            <a:stCxn id="444" idx="6"/>
            <a:endCxn id="445" idx="2"/>
          </p:cNvCxnSpPr>
          <p:nvPr/>
        </p:nvCxnSpPr>
        <p:spPr>
          <a:xfrm rot="10800000" flipH="1">
            <a:off x="3931025" y="2087400"/>
            <a:ext cx="1787700" cy="1218900"/>
          </a:xfrm>
          <a:prstGeom prst="curvedConnector3">
            <a:avLst>
              <a:gd name="adj1" fmla="val 50001"/>
            </a:avLst>
          </a:prstGeom>
          <a:noFill/>
          <a:ln w="19050" cap="flat" cmpd="sng">
            <a:solidFill>
              <a:srgbClr val="434343"/>
            </a:solidFill>
            <a:prstDash val="solid"/>
            <a:round/>
            <a:headEnd type="none" w="med" len="med"/>
            <a:tailEnd type="triangle" w="med" len="med"/>
          </a:ln>
        </p:spPr>
      </p:cxnSp>
      <p:sp>
        <p:nvSpPr>
          <p:cNvPr id="447" name="Google Shape;447;p40"/>
          <p:cNvSpPr txBox="1"/>
          <p:nvPr/>
        </p:nvSpPr>
        <p:spPr>
          <a:xfrm>
            <a:off x="4232325" y="1488575"/>
            <a:ext cx="1850100" cy="57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Upstream</a:t>
            </a:r>
            <a:endParaRPr sz="1800">
              <a:latin typeface="Proxima Nova"/>
              <a:ea typeface="Proxima Nova"/>
              <a:cs typeface="Proxima Nova"/>
              <a:sym typeface="Proxima Nova"/>
            </a:endParaRPr>
          </a:p>
        </p:txBody>
      </p:sp>
      <p:sp>
        <p:nvSpPr>
          <p:cNvPr id="448" name="Google Shape;448;p40"/>
          <p:cNvSpPr txBox="1"/>
          <p:nvPr/>
        </p:nvSpPr>
        <p:spPr>
          <a:xfrm>
            <a:off x="2042875" y="4260075"/>
            <a:ext cx="1674600" cy="57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Downstream</a:t>
            </a:r>
            <a:endParaRPr sz="1800">
              <a:latin typeface="Proxima Nova"/>
              <a:ea typeface="Proxima Nova"/>
              <a:cs typeface="Proxima Nova"/>
              <a:sym typeface="Proxima Nova"/>
            </a:endParaRPr>
          </a:p>
        </p:txBody>
      </p:sp>
      <p:sp>
        <p:nvSpPr>
          <p:cNvPr id="449" name="Google Shape;449;p40"/>
          <p:cNvSpPr txBox="1"/>
          <p:nvPr/>
        </p:nvSpPr>
        <p:spPr>
          <a:xfrm>
            <a:off x="1035875" y="1043275"/>
            <a:ext cx="2996400" cy="81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latin typeface="Proxima Nova"/>
                <a:ea typeface="Proxima Nova"/>
                <a:cs typeface="Proxima Nova"/>
                <a:sym typeface="Proxima Nova"/>
              </a:rPr>
              <a:t>Refuse to conform, translate to internal Bounded Context concepts</a:t>
            </a:r>
            <a:endParaRPr sz="1800" i="1">
              <a:latin typeface="Proxima Nova"/>
              <a:ea typeface="Proxima Nova"/>
              <a:cs typeface="Proxima Nova"/>
              <a:sym typeface="Proxima Nova"/>
            </a:endParaRPr>
          </a:p>
        </p:txBody>
      </p:sp>
      <p:sp>
        <p:nvSpPr>
          <p:cNvPr id="450" name="Google Shape;450;p40"/>
          <p:cNvSpPr/>
          <p:nvPr/>
        </p:nvSpPr>
        <p:spPr>
          <a:xfrm rot="-5400000" flipH="1">
            <a:off x="3272625" y="2954700"/>
            <a:ext cx="897300" cy="703200"/>
          </a:xfrm>
          <a:prstGeom prst="rect">
            <a:avLst/>
          </a:prstGeom>
          <a:solidFill>
            <a:srgbClr val="FC1680">
              <a:alpha val="38080"/>
            </a:srgbClr>
          </a:solidFill>
          <a:ln w="19050" cap="flat" cmpd="sng">
            <a:solidFill>
              <a:srgbClr val="FC168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ACL</a:t>
            </a:r>
            <a:endParaRPr>
              <a:latin typeface="Proxima Nova"/>
              <a:ea typeface="Proxima Nova"/>
              <a:cs typeface="Proxima Nova"/>
              <a:sym typeface="Proxima Nova"/>
            </a:endParaRPr>
          </a:p>
        </p:txBody>
      </p:sp>
      <p:sp>
        <p:nvSpPr>
          <p:cNvPr id="451" name="Google Shape;451;p40"/>
          <p:cNvSpPr txBox="1"/>
          <p:nvPr/>
        </p:nvSpPr>
        <p:spPr>
          <a:xfrm>
            <a:off x="5193925" y="3498000"/>
            <a:ext cx="2996400" cy="81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latin typeface="Proxima Nova"/>
                <a:ea typeface="Proxima Nova"/>
                <a:cs typeface="Proxima Nova"/>
                <a:sym typeface="Proxima Nova"/>
              </a:rPr>
              <a:t>Popular in Legacy to Microservice relationships</a:t>
            </a:r>
            <a:endParaRPr sz="1800" i="1">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Context Mapping - </a:t>
            </a:r>
            <a:r>
              <a:rPr lang="en">
                <a:solidFill>
                  <a:schemeClr val="lt2"/>
                </a:solidFill>
              </a:rPr>
              <a:t>Open Host Service</a:t>
            </a:r>
            <a:endParaRPr>
              <a:solidFill>
                <a:schemeClr val="lt2"/>
              </a:solidFill>
            </a:endParaRPr>
          </a:p>
        </p:txBody>
      </p:sp>
      <p:sp>
        <p:nvSpPr>
          <p:cNvPr id="457" name="Google Shape;457;p41"/>
          <p:cNvSpPr/>
          <p:nvPr/>
        </p:nvSpPr>
        <p:spPr>
          <a:xfrm>
            <a:off x="651975" y="1720350"/>
            <a:ext cx="2793900" cy="2007600"/>
          </a:xfrm>
          <a:prstGeom prst="ellipse">
            <a:avLst/>
          </a:prstGeom>
          <a:solidFill>
            <a:srgbClr val="009FDF">
              <a:alpha val="42690"/>
            </a:srgbClr>
          </a:solidFill>
          <a:ln w="2857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3"/>
                </a:solidFill>
                <a:latin typeface="Proxima Nova"/>
                <a:ea typeface="Proxima Nova"/>
                <a:cs typeface="Proxima Nova"/>
                <a:sym typeface="Proxima Nova"/>
              </a:rPr>
              <a:t>Team 1</a:t>
            </a:r>
            <a:endParaRPr sz="1800">
              <a:solidFill>
                <a:schemeClr val="accent3"/>
              </a:solidFill>
              <a:latin typeface="Proxima Nova"/>
              <a:ea typeface="Proxima Nova"/>
              <a:cs typeface="Proxima Nova"/>
              <a:sym typeface="Proxima Nova"/>
            </a:endParaRPr>
          </a:p>
        </p:txBody>
      </p:sp>
      <p:sp>
        <p:nvSpPr>
          <p:cNvPr id="458" name="Google Shape;458;p41"/>
          <p:cNvSpPr/>
          <p:nvPr/>
        </p:nvSpPr>
        <p:spPr>
          <a:xfrm>
            <a:off x="5718775" y="1388375"/>
            <a:ext cx="2793900" cy="2007600"/>
          </a:xfrm>
          <a:prstGeom prst="ellipse">
            <a:avLst/>
          </a:prstGeom>
          <a:solidFill>
            <a:srgbClr val="2E3092">
              <a:alpha val="48850"/>
            </a:srgbClr>
          </a:solidFill>
          <a:ln w="2857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4"/>
                </a:solidFill>
                <a:latin typeface="Proxima Nova"/>
                <a:ea typeface="Proxima Nova"/>
                <a:cs typeface="Proxima Nova"/>
                <a:sym typeface="Proxima Nova"/>
              </a:rPr>
              <a:t>Team 2</a:t>
            </a:r>
            <a:endParaRPr sz="1800">
              <a:solidFill>
                <a:schemeClr val="accent4"/>
              </a:solidFill>
              <a:latin typeface="Proxima Nova"/>
              <a:ea typeface="Proxima Nova"/>
              <a:cs typeface="Proxima Nova"/>
              <a:sym typeface="Proxima Nova"/>
            </a:endParaRPr>
          </a:p>
        </p:txBody>
      </p:sp>
      <p:cxnSp>
        <p:nvCxnSpPr>
          <p:cNvPr id="459" name="Google Shape;459;p41"/>
          <p:cNvCxnSpPr>
            <a:stCxn id="457" idx="6"/>
            <a:endCxn id="458" idx="2"/>
          </p:cNvCxnSpPr>
          <p:nvPr/>
        </p:nvCxnSpPr>
        <p:spPr>
          <a:xfrm rot="10800000" flipH="1">
            <a:off x="3445875" y="2392050"/>
            <a:ext cx="2272800" cy="332100"/>
          </a:xfrm>
          <a:prstGeom prst="curvedConnector3">
            <a:avLst>
              <a:gd name="adj1" fmla="val 50002"/>
            </a:avLst>
          </a:prstGeom>
          <a:noFill/>
          <a:ln w="19050" cap="flat" cmpd="sng">
            <a:solidFill>
              <a:srgbClr val="434343"/>
            </a:solidFill>
            <a:prstDash val="solid"/>
            <a:round/>
            <a:headEnd type="none" w="med" len="med"/>
            <a:tailEnd type="none" w="med" len="med"/>
          </a:ln>
        </p:spPr>
      </p:cxnSp>
      <p:sp>
        <p:nvSpPr>
          <p:cNvPr id="460" name="Google Shape;460;p41"/>
          <p:cNvSpPr txBox="1"/>
          <p:nvPr/>
        </p:nvSpPr>
        <p:spPr>
          <a:xfrm>
            <a:off x="2842800" y="3503500"/>
            <a:ext cx="2996400" cy="81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Open your system for integration</a:t>
            </a:r>
            <a:endParaRPr sz="1800">
              <a:latin typeface="Proxima Nova"/>
              <a:ea typeface="Proxima Nova"/>
              <a:cs typeface="Proxima Nova"/>
              <a:sym typeface="Proxima Nova"/>
            </a:endParaRPr>
          </a:p>
        </p:txBody>
      </p:sp>
      <p:sp>
        <p:nvSpPr>
          <p:cNvPr id="461" name="Google Shape;461;p41"/>
          <p:cNvSpPr/>
          <p:nvPr/>
        </p:nvSpPr>
        <p:spPr>
          <a:xfrm rot="-5400000">
            <a:off x="2807875" y="2372550"/>
            <a:ext cx="897300" cy="703200"/>
          </a:xfrm>
          <a:prstGeom prst="rect">
            <a:avLst/>
          </a:prstGeom>
          <a:solidFill>
            <a:srgbClr val="FC1680">
              <a:alpha val="38080"/>
            </a:srgbClr>
          </a:solidFill>
          <a:ln w="19050" cap="flat" cmpd="sng">
            <a:solidFill>
              <a:srgbClr val="FC168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OHS</a:t>
            </a:r>
            <a:endParaRPr>
              <a:latin typeface="Proxima Nova"/>
              <a:ea typeface="Proxima Nova"/>
              <a:cs typeface="Proxima Nova"/>
              <a:sym typeface="Proxima Nova"/>
            </a:endParaRPr>
          </a:p>
        </p:txBody>
      </p:sp>
      <p:sp>
        <p:nvSpPr>
          <p:cNvPr id="462" name="Google Shape;462;p41"/>
          <p:cNvSpPr txBox="1"/>
          <p:nvPr/>
        </p:nvSpPr>
        <p:spPr>
          <a:xfrm>
            <a:off x="3707550" y="1192950"/>
            <a:ext cx="2996400" cy="81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Optional</a:t>
            </a:r>
            <a:endParaRPr sz="1800">
              <a:latin typeface="Proxima Nova"/>
              <a:ea typeface="Proxima Nova"/>
              <a:cs typeface="Proxima Nova"/>
              <a:sym typeface="Proxima Nova"/>
            </a:endParaRPr>
          </a:p>
          <a:p>
            <a:pPr marL="0" lvl="0" indent="0" algn="ctr" rtl="0">
              <a:spcBef>
                <a:spcPts val="0"/>
              </a:spcBef>
              <a:spcAft>
                <a:spcPts val="0"/>
              </a:spcAft>
              <a:buNone/>
            </a:pPr>
            <a:r>
              <a:rPr lang="en" sz="1800">
                <a:latin typeface="Proxima Nova"/>
                <a:ea typeface="Proxima Nova"/>
                <a:cs typeface="Proxima Nova"/>
                <a:sym typeface="Proxima Nova"/>
              </a:rPr>
              <a:t>participation</a:t>
            </a:r>
            <a:endParaRPr sz="1800">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Context Mapping - </a:t>
            </a:r>
            <a:r>
              <a:rPr lang="en">
                <a:solidFill>
                  <a:schemeClr val="lt2"/>
                </a:solidFill>
              </a:rPr>
              <a:t>Published Language</a:t>
            </a:r>
            <a:endParaRPr>
              <a:solidFill>
                <a:schemeClr val="lt2"/>
              </a:solidFill>
            </a:endParaRPr>
          </a:p>
        </p:txBody>
      </p:sp>
      <p:sp>
        <p:nvSpPr>
          <p:cNvPr id="468" name="Google Shape;468;p42"/>
          <p:cNvSpPr/>
          <p:nvPr/>
        </p:nvSpPr>
        <p:spPr>
          <a:xfrm>
            <a:off x="651975" y="2101350"/>
            <a:ext cx="2793900" cy="2007600"/>
          </a:xfrm>
          <a:prstGeom prst="ellipse">
            <a:avLst/>
          </a:prstGeom>
          <a:solidFill>
            <a:srgbClr val="009FDF">
              <a:alpha val="42690"/>
            </a:srgbClr>
          </a:solidFill>
          <a:ln w="2857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3"/>
                </a:solidFill>
                <a:latin typeface="Proxima Nova"/>
                <a:ea typeface="Proxima Nova"/>
                <a:cs typeface="Proxima Nova"/>
                <a:sym typeface="Proxima Nova"/>
              </a:rPr>
              <a:t>Team 1</a:t>
            </a:r>
            <a:endParaRPr sz="1800">
              <a:solidFill>
                <a:schemeClr val="accent3"/>
              </a:solidFill>
              <a:latin typeface="Proxima Nova"/>
              <a:ea typeface="Proxima Nova"/>
              <a:cs typeface="Proxima Nova"/>
              <a:sym typeface="Proxima Nova"/>
            </a:endParaRPr>
          </a:p>
        </p:txBody>
      </p:sp>
      <p:sp>
        <p:nvSpPr>
          <p:cNvPr id="469" name="Google Shape;469;p42"/>
          <p:cNvSpPr/>
          <p:nvPr/>
        </p:nvSpPr>
        <p:spPr>
          <a:xfrm>
            <a:off x="5718775" y="2455175"/>
            <a:ext cx="2793900" cy="2007600"/>
          </a:xfrm>
          <a:prstGeom prst="ellipse">
            <a:avLst/>
          </a:prstGeom>
          <a:solidFill>
            <a:srgbClr val="2E3092">
              <a:alpha val="48850"/>
            </a:srgbClr>
          </a:solidFill>
          <a:ln w="2857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4"/>
                </a:solidFill>
                <a:latin typeface="Proxima Nova"/>
                <a:ea typeface="Proxima Nova"/>
                <a:cs typeface="Proxima Nova"/>
                <a:sym typeface="Proxima Nova"/>
              </a:rPr>
              <a:t>Team 2</a:t>
            </a:r>
            <a:endParaRPr sz="1800">
              <a:solidFill>
                <a:schemeClr val="accent4"/>
              </a:solidFill>
              <a:latin typeface="Proxima Nova"/>
              <a:ea typeface="Proxima Nova"/>
              <a:cs typeface="Proxima Nova"/>
              <a:sym typeface="Proxima Nova"/>
            </a:endParaRPr>
          </a:p>
        </p:txBody>
      </p:sp>
      <p:cxnSp>
        <p:nvCxnSpPr>
          <p:cNvPr id="470" name="Google Shape;470;p42"/>
          <p:cNvCxnSpPr>
            <a:stCxn id="468" idx="6"/>
            <a:endCxn id="469" idx="2"/>
          </p:cNvCxnSpPr>
          <p:nvPr/>
        </p:nvCxnSpPr>
        <p:spPr>
          <a:xfrm>
            <a:off x="3445875" y="3105150"/>
            <a:ext cx="2272800" cy="353700"/>
          </a:xfrm>
          <a:prstGeom prst="curvedConnector3">
            <a:avLst>
              <a:gd name="adj1" fmla="val 50002"/>
            </a:avLst>
          </a:prstGeom>
          <a:noFill/>
          <a:ln w="19050" cap="flat" cmpd="sng">
            <a:solidFill>
              <a:srgbClr val="434343"/>
            </a:solidFill>
            <a:prstDash val="solid"/>
            <a:round/>
            <a:headEnd type="none" w="med" len="med"/>
            <a:tailEnd type="none" w="med" len="med"/>
          </a:ln>
        </p:spPr>
      </p:cxnSp>
      <p:sp>
        <p:nvSpPr>
          <p:cNvPr id="471" name="Google Shape;471;p42"/>
          <p:cNvSpPr txBox="1"/>
          <p:nvPr/>
        </p:nvSpPr>
        <p:spPr>
          <a:xfrm>
            <a:off x="5240975" y="1102650"/>
            <a:ext cx="2996400" cy="118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Common Language for translating between Bounded Contexts. Think JSON, YAML, XML.</a:t>
            </a:r>
            <a:endParaRPr sz="1800">
              <a:latin typeface="Proxima Nova"/>
              <a:ea typeface="Proxima Nova"/>
              <a:cs typeface="Proxima Nova"/>
              <a:sym typeface="Proxima Nova"/>
            </a:endParaRPr>
          </a:p>
        </p:txBody>
      </p:sp>
      <p:sp>
        <p:nvSpPr>
          <p:cNvPr id="472" name="Google Shape;472;p42"/>
          <p:cNvSpPr/>
          <p:nvPr/>
        </p:nvSpPr>
        <p:spPr>
          <a:xfrm rot="5400000">
            <a:off x="5471650" y="3107375"/>
            <a:ext cx="897300" cy="703200"/>
          </a:xfrm>
          <a:prstGeom prst="rect">
            <a:avLst/>
          </a:prstGeom>
          <a:solidFill>
            <a:srgbClr val="FC1680">
              <a:alpha val="38080"/>
            </a:srgbClr>
          </a:solidFill>
          <a:ln w="19050" cap="flat" cmpd="sng">
            <a:solidFill>
              <a:srgbClr val="FC168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PL</a:t>
            </a:r>
            <a:endParaRPr>
              <a:latin typeface="Proxima Nova"/>
              <a:ea typeface="Proxima Nova"/>
              <a:cs typeface="Proxima Nova"/>
              <a:sym typeface="Proxima Nova"/>
            </a:endParaRPr>
          </a:p>
        </p:txBody>
      </p:sp>
      <p:sp>
        <p:nvSpPr>
          <p:cNvPr id="473" name="Google Shape;473;p42"/>
          <p:cNvSpPr txBox="1"/>
          <p:nvPr/>
        </p:nvSpPr>
        <p:spPr>
          <a:xfrm>
            <a:off x="449475" y="1292025"/>
            <a:ext cx="2996400" cy="81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Optional</a:t>
            </a:r>
            <a:endParaRPr sz="1800">
              <a:latin typeface="Proxima Nova"/>
              <a:ea typeface="Proxima Nova"/>
              <a:cs typeface="Proxima Nova"/>
              <a:sym typeface="Proxima Nova"/>
            </a:endParaRPr>
          </a:p>
          <a:p>
            <a:pPr marL="0" lvl="0" indent="0" algn="ctr" rtl="0">
              <a:spcBef>
                <a:spcPts val="0"/>
              </a:spcBef>
              <a:spcAft>
                <a:spcPts val="0"/>
              </a:spcAft>
              <a:buNone/>
            </a:pPr>
            <a:r>
              <a:rPr lang="en" sz="1800">
                <a:latin typeface="Proxima Nova"/>
                <a:ea typeface="Proxima Nova"/>
                <a:cs typeface="Proxima Nova"/>
                <a:sym typeface="Proxima Nova"/>
              </a:rPr>
              <a:t>participation</a:t>
            </a:r>
            <a:endParaRPr sz="1800">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Context Mapping - </a:t>
            </a:r>
            <a:r>
              <a:rPr lang="en">
                <a:solidFill>
                  <a:schemeClr val="lt2"/>
                </a:solidFill>
              </a:rPr>
              <a:t>Big Ball of Mud</a:t>
            </a:r>
            <a:endParaRPr>
              <a:solidFill>
                <a:schemeClr val="lt2"/>
              </a:solidFill>
            </a:endParaRPr>
          </a:p>
        </p:txBody>
      </p:sp>
      <p:sp>
        <p:nvSpPr>
          <p:cNvPr id="479" name="Google Shape;479;p43"/>
          <p:cNvSpPr/>
          <p:nvPr/>
        </p:nvSpPr>
        <p:spPr>
          <a:xfrm>
            <a:off x="651975" y="1872750"/>
            <a:ext cx="2793900" cy="2007600"/>
          </a:xfrm>
          <a:prstGeom prst="ellipse">
            <a:avLst/>
          </a:prstGeom>
          <a:solidFill>
            <a:srgbClr val="009FDF">
              <a:alpha val="42690"/>
            </a:srgbClr>
          </a:solidFill>
          <a:ln w="2857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3"/>
                </a:solidFill>
                <a:latin typeface="Proxima Nova"/>
                <a:ea typeface="Proxima Nova"/>
                <a:cs typeface="Proxima Nova"/>
                <a:sym typeface="Proxima Nova"/>
              </a:rPr>
              <a:t>Team 1</a:t>
            </a:r>
            <a:endParaRPr sz="1800">
              <a:solidFill>
                <a:schemeClr val="accent3"/>
              </a:solidFill>
              <a:latin typeface="Proxima Nova"/>
              <a:ea typeface="Proxima Nova"/>
              <a:cs typeface="Proxima Nova"/>
              <a:sym typeface="Proxima Nova"/>
            </a:endParaRPr>
          </a:p>
        </p:txBody>
      </p:sp>
      <p:sp>
        <p:nvSpPr>
          <p:cNvPr id="480" name="Google Shape;480;p43"/>
          <p:cNvSpPr/>
          <p:nvPr/>
        </p:nvSpPr>
        <p:spPr>
          <a:xfrm>
            <a:off x="5041750" y="1751100"/>
            <a:ext cx="3471000" cy="2483100"/>
          </a:xfrm>
          <a:prstGeom prst="ellipse">
            <a:avLst/>
          </a:prstGeom>
          <a:solidFill>
            <a:srgbClr val="2E3092">
              <a:alpha val="48850"/>
            </a:srgbClr>
          </a:solidFill>
          <a:ln w="2857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4"/>
                </a:solidFill>
                <a:latin typeface="Proxima Nova"/>
                <a:ea typeface="Proxima Nova"/>
                <a:cs typeface="Proxima Nova"/>
                <a:sym typeface="Proxima Nova"/>
              </a:rPr>
              <a:t>Team 2</a:t>
            </a:r>
            <a:endParaRPr sz="1800">
              <a:solidFill>
                <a:schemeClr val="accent4"/>
              </a:solidFill>
              <a:latin typeface="Proxima Nova"/>
              <a:ea typeface="Proxima Nova"/>
              <a:cs typeface="Proxima Nova"/>
              <a:sym typeface="Proxima Nova"/>
            </a:endParaRPr>
          </a:p>
        </p:txBody>
      </p:sp>
      <p:cxnSp>
        <p:nvCxnSpPr>
          <p:cNvPr id="481" name="Google Shape;481;p43"/>
          <p:cNvCxnSpPr>
            <a:stCxn id="479" idx="6"/>
            <a:endCxn id="480" idx="2"/>
          </p:cNvCxnSpPr>
          <p:nvPr/>
        </p:nvCxnSpPr>
        <p:spPr>
          <a:xfrm>
            <a:off x="3445875" y="2876550"/>
            <a:ext cx="1596000" cy="116100"/>
          </a:xfrm>
          <a:prstGeom prst="curvedConnector3">
            <a:avLst>
              <a:gd name="adj1" fmla="val 49996"/>
            </a:avLst>
          </a:prstGeom>
          <a:noFill/>
          <a:ln w="19050" cap="flat" cmpd="sng">
            <a:solidFill>
              <a:srgbClr val="434343"/>
            </a:solidFill>
            <a:prstDash val="solid"/>
            <a:round/>
            <a:headEnd type="none" w="med" len="med"/>
            <a:tailEnd type="none" w="med" len="med"/>
          </a:ln>
        </p:spPr>
      </p:cxnSp>
      <p:sp>
        <p:nvSpPr>
          <p:cNvPr id="482" name="Google Shape;482;p43"/>
          <p:cNvSpPr txBox="1"/>
          <p:nvPr/>
        </p:nvSpPr>
        <p:spPr>
          <a:xfrm>
            <a:off x="5240975" y="721650"/>
            <a:ext cx="2996400" cy="118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Lots of intermingled models</a:t>
            </a:r>
            <a:endParaRPr sz="1800">
              <a:latin typeface="Proxima Nova"/>
              <a:ea typeface="Proxima Nova"/>
              <a:cs typeface="Proxima Nova"/>
              <a:sym typeface="Proxima Nova"/>
            </a:endParaRPr>
          </a:p>
        </p:txBody>
      </p:sp>
      <p:sp>
        <p:nvSpPr>
          <p:cNvPr id="483" name="Google Shape;483;p43"/>
          <p:cNvSpPr/>
          <p:nvPr/>
        </p:nvSpPr>
        <p:spPr>
          <a:xfrm>
            <a:off x="5559800" y="3083225"/>
            <a:ext cx="656700" cy="498600"/>
          </a:xfrm>
          <a:prstGeom prst="rect">
            <a:avLst/>
          </a:prstGeom>
          <a:solidFill>
            <a:schemeClr val="lt2"/>
          </a:solidFill>
          <a:ln w="19050" cap="flat" cmpd="sng">
            <a:solidFill>
              <a:srgbClr val="00877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Proxima Nova"/>
              <a:ea typeface="Proxima Nova"/>
              <a:cs typeface="Proxima Nova"/>
              <a:sym typeface="Proxima Nova"/>
            </a:endParaRPr>
          </a:p>
        </p:txBody>
      </p:sp>
      <p:sp>
        <p:nvSpPr>
          <p:cNvPr id="484" name="Google Shape;484;p43"/>
          <p:cNvSpPr txBox="1"/>
          <p:nvPr/>
        </p:nvSpPr>
        <p:spPr>
          <a:xfrm>
            <a:off x="449475" y="1139625"/>
            <a:ext cx="2996400" cy="81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Downstream</a:t>
            </a:r>
            <a:endParaRPr sz="1800">
              <a:latin typeface="Proxima Nova"/>
              <a:ea typeface="Proxima Nova"/>
              <a:cs typeface="Proxima Nova"/>
              <a:sym typeface="Proxima Nova"/>
            </a:endParaRPr>
          </a:p>
        </p:txBody>
      </p:sp>
      <p:sp>
        <p:nvSpPr>
          <p:cNvPr id="485" name="Google Shape;485;p43"/>
          <p:cNvSpPr/>
          <p:nvPr/>
        </p:nvSpPr>
        <p:spPr>
          <a:xfrm>
            <a:off x="5864600" y="2743350"/>
            <a:ext cx="656700" cy="498600"/>
          </a:xfrm>
          <a:prstGeom prst="rect">
            <a:avLst/>
          </a:prstGeom>
          <a:solidFill>
            <a:schemeClr val="lt2"/>
          </a:solidFill>
          <a:ln w="19050" cap="flat" cmpd="sng">
            <a:solidFill>
              <a:srgbClr val="00877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Proxima Nova"/>
              <a:ea typeface="Proxima Nova"/>
              <a:cs typeface="Proxima Nova"/>
              <a:sym typeface="Proxima Nova"/>
            </a:endParaRPr>
          </a:p>
        </p:txBody>
      </p:sp>
      <p:sp>
        <p:nvSpPr>
          <p:cNvPr id="486" name="Google Shape;486;p43"/>
          <p:cNvSpPr/>
          <p:nvPr/>
        </p:nvSpPr>
        <p:spPr>
          <a:xfrm>
            <a:off x="7483525" y="2818875"/>
            <a:ext cx="656700" cy="498600"/>
          </a:xfrm>
          <a:prstGeom prst="rect">
            <a:avLst/>
          </a:prstGeom>
          <a:solidFill>
            <a:schemeClr val="lt2"/>
          </a:solidFill>
          <a:ln w="19050" cap="flat" cmpd="sng">
            <a:solidFill>
              <a:srgbClr val="00877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Proxima Nova"/>
              <a:ea typeface="Proxima Nova"/>
              <a:cs typeface="Proxima Nova"/>
              <a:sym typeface="Proxima Nova"/>
            </a:endParaRPr>
          </a:p>
        </p:txBody>
      </p:sp>
      <p:sp>
        <p:nvSpPr>
          <p:cNvPr id="487" name="Google Shape;487;p43"/>
          <p:cNvSpPr/>
          <p:nvPr/>
        </p:nvSpPr>
        <p:spPr>
          <a:xfrm>
            <a:off x="6923600" y="2818875"/>
            <a:ext cx="656700" cy="498600"/>
          </a:xfrm>
          <a:prstGeom prst="rect">
            <a:avLst/>
          </a:prstGeom>
          <a:solidFill>
            <a:schemeClr val="lt2"/>
          </a:solidFill>
          <a:ln w="19050" cap="flat" cmpd="sng">
            <a:solidFill>
              <a:srgbClr val="00877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Proxima Nova"/>
              <a:ea typeface="Proxima Nova"/>
              <a:cs typeface="Proxima Nova"/>
              <a:sym typeface="Proxima Nova"/>
            </a:endParaRPr>
          </a:p>
        </p:txBody>
      </p:sp>
      <p:sp>
        <p:nvSpPr>
          <p:cNvPr id="488" name="Google Shape;488;p43"/>
          <p:cNvSpPr/>
          <p:nvPr/>
        </p:nvSpPr>
        <p:spPr>
          <a:xfrm>
            <a:off x="5503350" y="2551338"/>
            <a:ext cx="656700" cy="498600"/>
          </a:xfrm>
          <a:prstGeom prst="rect">
            <a:avLst/>
          </a:prstGeom>
          <a:solidFill>
            <a:schemeClr val="lt2"/>
          </a:solidFill>
          <a:ln w="19050" cap="flat" cmpd="sng">
            <a:solidFill>
              <a:srgbClr val="00877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Proxima Nova"/>
              <a:ea typeface="Proxima Nova"/>
              <a:cs typeface="Proxima Nova"/>
              <a:sym typeface="Proxima Nova"/>
            </a:endParaRPr>
          </a:p>
        </p:txBody>
      </p:sp>
      <p:sp>
        <p:nvSpPr>
          <p:cNvPr id="489" name="Google Shape;489;p43"/>
          <p:cNvSpPr/>
          <p:nvPr/>
        </p:nvSpPr>
        <p:spPr>
          <a:xfrm>
            <a:off x="6448900" y="3581825"/>
            <a:ext cx="656700" cy="498600"/>
          </a:xfrm>
          <a:prstGeom prst="rect">
            <a:avLst/>
          </a:prstGeom>
          <a:solidFill>
            <a:schemeClr val="lt2"/>
          </a:solidFill>
          <a:ln w="19050" cap="flat" cmpd="sng">
            <a:solidFill>
              <a:srgbClr val="00877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Proxima Nova"/>
              <a:ea typeface="Proxima Nova"/>
              <a:cs typeface="Proxima Nova"/>
              <a:sym typeface="Proxima Nova"/>
            </a:endParaRPr>
          </a:p>
        </p:txBody>
      </p:sp>
      <p:sp>
        <p:nvSpPr>
          <p:cNvPr id="490" name="Google Shape;490;p43"/>
          <p:cNvSpPr/>
          <p:nvPr/>
        </p:nvSpPr>
        <p:spPr>
          <a:xfrm>
            <a:off x="6410825" y="3160675"/>
            <a:ext cx="656700" cy="498600"/>
          </a:xfrm>
          <a:prstGeom prst="rect">
            <a:avLst/>
          </a:prstGeom>
          <a:solidFill>
            <a:schemeClr val="lt2"/>
          </a:solidFill>
          <a:ln w="19050" cap="flat" cmpd="sng">
            <a:solidFill>
              <a:srgbClr val="00877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Proxima Nova"/>
              <a:ea typeface="Proxima Nova"/>
              <a:cs typeface="Proxima Nova"/>
              <a:sym typeface="Proxima Nova"/>
            </a:endParaRPr>
          </a:p>
        </p:txBody>
      </p:sp>
      <p:sp>
        <p:nvSpPr>
          <p:cNvPr id="491" name="Google Shape;491;p43"/>
          <p:cNvSpPr/>
          <p:nvPr/>
        </p:nvSpPr>
        <p:spPr>
          <a:xfrm>
            <a:off x="6674063" y="2618325"/>
            <a:ext cx="656700" cy="498600"/>
          </a:xfrm>
          <a:prstGeom prst="rect">
            <a:avLst/>
          </a:prstGeom>
          <a:solidFill>
            <a:schemeClr val="lt2"/>
          </a:solidFill>
          <a:ln w="19050" cap="flat" cmpd="sng">
            <a:solidFill>
              <a:srgbClr val="00877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Proxima Nova"/>
              <a:ea typeface="Proxima Nova"/>
              <a:cs typeface="Proxima Nova"/>
              <a:sym typeface="Proxima Nova"/>
            </a:endParaRPr>
          </a:p>
        </p:txBody>
      </p:sp>
      <p:sp>
        <p:nvSpPr>
          <p:cNvPr id="492" name="Google Shape;492;p43"/>
          <p:cNvSpPr/>
          <p:nvPr/>
        </p:nvSpPr>
        <p:spPr>
          <a:xfrm>
            <a:off x="7261850" y="3317475"/>
            <a:ext cx="656700" cy="498600"/>
          </a:xfrm>
          <a:prstGeom prst="rect">
            <a:avLst/>
          </a:prstGeom>
          <a:solidFill>
            <a:schemeClr val="lt2"/>
          </a:solidFill>
          <a:ln w="19050" cap="flat" cmpd="sng">
            <a:solidFill>
              <a:srgbClr val="00877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Proxima Nova"/>
              <a:ea typeface="Proxima Nova"/>
              <a:cs typeface="Proxima Nova"/>
              <a:sym typeface="Proxima Nova"/>
            </a:endParaRPr>
          </a:p>
        </p:txBody>
      </p:sp>
      <p:sp>
        <p:nvSpPr>
          <p:cNvPr id="493" name="Google Shape;493;p43"/>
          <p:cNvSpPr/>
          <p:nvPr/>
        </p:nvSpPr>
        <p:spPr>
          <a:xfrm>
            <a:off x="5961450" y="3317475"/>
            <a:ext cx="656700" cy="498600"/>
          </a:xfrm>
          <a:prstGeom prst="rect">
            <a:avLst/>
          </a:prstGeom>
          <a:solidFill>
            <a:schemeClr val="lt2"/>
          </a:solidFill>
          <a:ln w="19050" cap="flat" cmpd="sng">
            <a:solidFill>
              <a:srgbClr val="00877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Proxima Nova"/>
              <a:ea typeface="Proxima Nova"/>
              <a:cs typeface="Proxima Nova"/>
              <a:sym typeface="Proxima Nova"/>
            </a:endParaRPr>
          </a:p>
        </p:txBody>
      </p:sp>
      <p:sp>
        <p:nvSpPr>
          <p:cNvPr id="494" name="Google Shape;494;p43"/>
          <p:cNvSpPr/>
          <p:nvPr/>
        </p:nvSpPr>
        <p:spPr>
          <a:xfrm>
            <a:off x="6923600" y="3241950"/>
            <a:ext cx="656700" cy="498600"/>
          </a:xfrm>
          <a:prstGeom prst="rect">
            <a:avLst/>
          </a:prstGeom>
          <a:solidFill>
            <a:schemeClr val="lt2"/>
          </a:solidFill>
          <a:ln w="19050" cap="flat" cmpd="sng">
            <a:solidFill>
              <a:srgbClr val="00877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Proxima Nova"/>
              <a:ea typeface="Proxima Nova"/>
              <a:cs typeface="Proxima Nova"/>
              <a:sym typeface="Proxima Nova"/>
            </a:endParaRPr>
          </a:p>
        </p:txBody>
      </p:sp>
      <p:sp>
        <p:nvSpPr>
          <p:cNvPr id="495" name="Google Shape;495;p43"/>
          <p:cNvSpPr/>
          <p:nvPr/>
        </p:nvSpPr>
        <p:spPr>
          <a:xfrm>
            <a:off x="6266900" y="2685300"/>
            <a:ext cx="656700" cy="498600"/>
          </a:xfrm>
          <a:prstGeom prst="rect">
            <a:avLst/>
          </a:prstGeom>
          <a:solidFill>
            <a:schemeClr val="lt2"/>
          </a:solidFill>
          <a:ln w="19050" cap="flat" cmpd="sng">
            <a:solidFill>
              <a:srgbClr val="00877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Proxima Nova"/>
              <a:ea typeface="Proxima Nova"/>
              <a:cs typeface="Proxima Nova"/>
              <a:sym typeface="Proxima Nova"/>
            </a:endParaRPr>
          </a:p>
        </p:txBody>
      </p:sp>
      <p:sp>
        <p:nvSpPr>
          <p:cNvPr id="496" name="Google Shape;496;p43"/>
          <p:cNvSpPr/>
          <p:nvPr/>
        </p:nvSpPr>
        <p:spPr>
          <a:xfrm>
            <a:off x="7261850" y="2402100"/>
            <a:ext cx="656700" cy="498600"/>
          </a:xfrm>
          <a:prstGeom prst="rect">
            <a:avLst/>
          </a:prstGeom>
          <a:solidFill>
            <a:schemeClr val="lt2"/>
          </a:solidFill>
          <a:ln w="19050" cap="flat" cmpd="sng">
            <a:solidFill>
              <a:srgbClr val="00877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Proxima Nova"/>
              <a:ea typeface="Proxima Nova"/>
              <a:cs typeface="Proxima Nova"/>
              <a:sym typeface="Proxima Nova"/>
            </a:endParaRPr>
          </a:p>
        </p:txBody>
      </p:sp>
      <p:sp>
        <p:nvSpPr>
          <p:cNvPr id="497" name="Google Shape;497;p43"/>
          <p:cNvSpPr/>
          <p:nvPr/>
        </p:nvSpPr>
        <p:spPr>
          <a:xfrm>
            <a:off x="5684325" y="2322738"/>
            <a:ext cx="656700" cy="498600"/>
          </a:xfrm>
          <a:prstGeom prst="rect">
            <a:avLst/>
          </a:prstGeom>
          <a:solidFill>
            <a:schemeClr val="lt2"/>
          </a:solidFill>
          <a:ln w="19050" cap="flat" cmpd="sng">
            <a:solidFill>
              <a:srgbClr val="00877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Proxima Nova"/>
              <a:ea typeface="Proxima Nova"/>
              <a:cs typeface="Proxima Nova"/>
              <a:sym typeface="Proxima Nova"/>
            </a:endParaRPr>
          </a:p>
        </p:txBody>
      </p:sp>
      <p:sp>
        <p:nvSpPr>
          <p:cNvPr id="498" name="Google Shape;498;p43"/>
          <p:cNvSpPr/>
          <p:nvPr/>
        </p:nvSpPr>
        <p:spPr>
          <a:xfrm rot="-5400000">
            <a:off x="2789375" y="2524950"/>
            <a:ext cx="897300" cy="703200"/>
          </a:xfrm>
          <a:prstGeom prst="rect">
            <a:avLst/>
          </a:prstGeom>
          <a:solidFill>
            <a:srgbClr val="FC1680">
              <a:alpha val="38080"/>
            </a:srgbClr>
          </a:solidFill>
          <a:ln w="19050" cap="flat" cmpd="sng">
            <a:solidFill>
              <a:srgbClr val="FC168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ACL</a:t>
            </a:r>
            <a:endParaRPr>
              <a:latin typeface="Proxima Nova"/>
              <a:ea typeface="Proxima Nova"/>
              <a:cs typeface="Proxima Nova"/>
              <a:sym typeface="Proxima Nova"/>
            </a:endParaRPr>
          </a:p>
        </p:txBody>
      </p:sp>
      <p:sp>
        <p:nvSpPr>
          <p:cNvPr id="499" name="Google Shape;499;p43"/>
          <p:cNvSpPr txBox="1"/>
          <p:nvPr/>
        </p:nvSpPr>
        <p:spPr>
          <a:xfrm>
            <a:off x="4820250" y="4080150"/>
            <a:ext cx="2996400" cy="81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Upstream</a:t>
            </a:r>
            <a:endParaRPr sz="1800">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Context Mapping - Separate Ways</a:t>
            </a:r>
            <a:endParaRPr/>
          </a:p>
        </p:txBody>
      </p:sp>
      <p:sp>
        <p:nvSpPr>
          <p:cNvPr id="505" name="Google Shape;505;p44"/>
          <p:cNvSpPr/>
          <p:nvPr/>
        </p:nvSpPr>
        <p:spPr>
          <a:xfrm>
            <a:off x="651975" y="1720350"/>
            <a:ext cx="2793900" cy="2007600"/>
          </a:xfrm>
          <a:prstGeom prst="ellipse">
            <a:avLst/>
          </a:prstGeom>
          <a:solidFill>
            <a:srgbClr val="009FDF">
              <a:alpha val="42690"/>
            </a:srgbClr>
          </a:solidFill>
          <a:ln w="2857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3"/>
                </a:solidFill>
                <a:latin typeface="Proxima Nova"/>
                <a:ea typeface="Proxima Nova"/>
                <a:cs typeface="Proxima Nova"/>
                <a:sym typeface="Proxima Nova"/>
              </a:rPr>
              <a:t>Team 1</a:t>
            </a:r>
            <a:endParaRPr sz="1800">
              <a:solidFill>
                <a:schemeClr val="accent3"/>
              </a:solidFill>
              <a:latin typeface="Proxima Nova"/>
              <a:ea typeface="Proxima Nova"/>
              <a:cs typeface="Proxima Nova"/>
              <a:sym typeface="Proxima Nova"/>
            </a:endParaRPr>
          </a:p>
        </p:txBody>
      </p:sp>
      <p:sp>
        <p:nvSpPr>
          <p:cNvPr id="506" name="Google Shape;506;p44"/>
          <p:cNvSpPr/>
          <p:nvPr/>
        </p:nvSpPr>
        <p:spPr>
          <a:xfrm>
            <a:off x="5718775" y="1388375"/>
            <a:ext cx="2793900" cy="2007600"/>
          </a:xfrm>
          <a:prstGeom prst="ellipse">
            <a:avLst/>
          </a:prstGeom>
          <a:solidFill>
            <a:srgbClr val="2E3092">
              <a:alpha val="48850"/>
            </a:srgbClr>
          </a:solidFill>
          <a:ln w="2857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4"/>
                </a:solidFill>
                <a:latin typeface="Proxima Nova"/>
                <a:ea typeface="Proxima Nova"/>
                <a:cs typeface="Proxima Nova"/>
                <a:sym typeface="Proxima Nova"/>
              </a:rPr>
              <a:t>Team 2</a:t>
            </a:r>
            <a:endParaRPr sz="1800">
              <a:solidFill>
                <a:schemeClr val="accent4"/>
              </a:solidFill>
              <a:latin typeface="Proxima Nova"/>
              <a:ea typeface="Proxima Nova"/>
              <a:cs typeface="Proxima Nova"/>
              <a:sym typeface="Proxima Nova"/>
            </a:endParaRPr>
          </a:p>
        </p:txBody>
      </p:sp>
      <p:cxnSp>
        <p:nvCxnSpPr>
          <p:cNvPr id="507" name="Google Shape;507;p44"/>
          <p:cNvCxnSpPr>
            <a:stCxn id="505" idx="6"/>
            <a:endCxn id="506" idx="2"/>
          </p:cNvCxnSpPr>
          <p:nvPr/>
        </p:nvCxnSpPr>
        <p:spPr>
          <a:xfrm rot="10800000" flipH="1">
            <a:off x="3445875" y="2392050"/>
            <a:ext cx="2272800" cy="332100"/>
          </a:xfrm>
          <a:prstGeom prst="curvedConnector3">
            <a:avLst>
              <a:gd name="adj1" fmla="val 50002"/>
            </a:avLst>
          </a:prstGeom>
          <a:noFill/>
          <a:ln w="19050" cap="flat" cmpd="sng">
            <a:solidFill>
              <a:srgbClr val="434343"/>
            </a:solidFill>
            <a:prstDash val="solid"/>
            <a:round/>
            <a:headEnd type="none" w="med" len="med"/>
            <a:tailEnd type="none" w="med" len="med"/>
          </a:ln>
        </p:spPr>
      </p:cxnSp>
      <p:sp>
        <p:nvSpPr>
          <p:cNvPr id="508" name="Google Shape;508;p44"/>
          <p:cNvSpPr txBox="1"/>
          <p:nvPr/>
        </p:nvSpPr>
        <p:spPr>
          <a:xfrm>
            <a:off x="3223800" y="3579700"/>
            <a:ext cx="2996400" cy="81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Break a dependency and re-implement gaps internally</a:t>
            </a:r>
            <a:endParaRPr sz="1800">
              <a:latin typeface="Proxima Nova"/>
              <a:ea typeface="Proxima Nova"/>
              <a:cs typeface="Proxima Nova"/>
              <a:sym typeface="Proxima Nova"/>
            </a:endParaRPr>
          </a:p>
        </p:txBody>
      </p:sp>
      <p:sp>
        <p:nvSpPr>
          <p:cNvPr id="509" name="Google Shape;509;p44"/>
          <p:cNvSpPr/>
          <p:nvPr/>
        </p:nvSpPr>
        <p:spPr>
          <a:xfrm rot="-1073043">
            <a:off x="4181918" y="2132492"/>
            <a:ext cx="888009" cy="888009"/>
          </a:xfrm>
          <a:prstGeom prst="mathMultiply">
            <a:avLst>
              <a:gd name="adj1" fmla="val 9374"/>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5"/>
          <p:cNvSpPr txBox="1">
            <a:spLocks noGrp="1"/>
          </p:cNvSpPr>
          <p:nvPr>
            <p:ph type="title"/>
          </p:nvPr>
        </p:nvSpPr>
        <p:spPr>
          <a:xfrm>
            <a:off x="192475" y="151275"/>
            <a:ext cx="42813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Tactical Design</a:t>
            </a:r>
            <a:endParaRPr/>
          </a:p>
        </p:txBody>
      </p:sp>
      <p:sp>
        <p:nvSpPr>
          <p:cNvPr id="515" name="Google Shape;515;p45"/>
          <p:cNvSpPr txBox="1">
            <a:spLocks noGrp="1"/>
          </p:cNvSpPr>
          <p:nvPr>
            <p:ph type="body" idx="1"/>
          </p:nvPr>
        </p:nvSpPr>
        <p:spPr>
          <a:xfrm>
            <a:off x="430122" y="1006825"/>
            <a:ext cx="3997200" cy="3489600"/>
          </a:xfrm>
          <a:prstGeom prst="rect">
            <a:avLst/>
          </a:prstGeom>
          <a:noFill/>
          <a:ln>
            <a:noFill/>
          </a:ln>
        </p:spPr>
        <p:txBody>
          <a:bodyPr spcFirstLastPara="1" wrap="square" lIns="91425" tIns="91425" rIns="91425" bIns="91425" anchor="ctr" anchorCtr="0">
            <a:noAutofit/>
          </a:bodyPr>
          <a:lstStyle/>
          <a:p>
            <a:pPr marL="457200" lvl="0" indent="-381000" algn="l" rtl="0">
              <a:lnSpc>
                <a:spcPct val="115000"/>
              </a:lnSpc>
              <a:spcBef>
                <a:spcPts val="0"/>
              </a:spcBef>
              <a:spcAft>
                <a:spcPts val="0"/>
              </a:spcAft>
              <a:buSzPts val="2400"/>
              <a:buFont typeface="Proxima Nova"/>
              <a:buChar char="●"/>
            </a:pPr>
            <a:r>
              <a:rPr lang="en" sz="2400">
                <a:latin typeface="Proxima Nova"/>
                <a:ea typeface="Proxima Nova"/>
                <a:cs typeface="Proxima Nova"/>
                <a:sym typeface="Proxima Nova"/>
              </a:rPr>
              <a:t>Entities</a:t>
            </a:r>
            <a:endParaRPr sz="2400">
              <a:latin typeface="Proxima Nova"/>
              <a:ea typeface="Proxima Nova"/>
              <a:cs typeface="Proxima Nova"/>
              <a:sym typeface="Proxima Nova"/>
            </a:endParaRPr>
          </a:p>
          <a:p>
            <a:pPr marL="457200" lvl="0" indent="-381000" algn="l" rtl="0">
              <a:lnSpc>
                <a:spcPct val="115000"/>
              </a:lnSpc>
              <a:spcBef>
                <a:spcPts val="0"/>
              </a:spcBef>
              <a:spcAft>
                <a:spcPts val="0"/>
              </a:spcAft>
              <a:buSzPts val="2400"/>
              <a:buFont typeface="Proxima Nova"/>
              <a:buChar char="●"/>
            </a:pPr>
            <a:r>
              <a:rPr lang="en" sz="2400">
                <a:latin typeface="Proxima Nova"/>
                <a:ea typeface="Proxima Nova"/>
                <a:cs typeface="Proxima Nova"/>
                <a:sym typeface="Proxima Nova"/>
              </a:rPr>
              <a:t>Value Objects</a:t>
            </a:r>
            <a:endParaRPr sz="2400">
              <a:latin typeface="Proxima Nova"/>
              <a:ea typeface="Proxima Nova"/>
              <a:cs typeface="Proxima Nova"/>
              <a:sym typeface="Proxima Nova"/>
            </a:endParaRPr>
          </a:p>
          <a:p>
            <a:pPr marL="457200" lvl="0" indent="-381000" algn="l" rtl="0">
              <a:lnSpc>
                <a:spcPct val="115000"/>
              </a:lnSpc>
              <a:spcBef>
                <a:spcPts val="0"/>
              </a:spcBef>
              <a:spcAft>
                <a:spcPts val="0"/>
              </a:spcAft>
              <a:buSzPts val="2400"/>
              <a:buFont typeface="Proxima Nova"/>
              <a:buChar char="●"/>
            </a:pPr>
            <a:r>
              <a:rPr lang="en" sz="2400">
                <a:latin typeface="Proxima Nova"/>
                <a:ea typeface="Proxima Nova"/>
                <a:cs typeface="Proxima Nova"/>
                <a:sym typeface="Proxima Nova"/>
              </a:rPr>
              <a:t>Aggregates</a:t>
            </a:r>
            <a:endParaRPr sz="2400">
              <a:latin typeface="Proxima Nova"/>
              <a:ea typeface="Proxima Nova"/>
              <a:cs typeface="Proxima Nova"/>
              <a:sym typeface="Proxima Nova"/>
            </a:endParaRPr>
          </a:p>
          <a:p>
            <a:pPr marL="457200" lvl="0" indent="-381000" algn="l" rtl="0">
              <a:lnSpc>
                <a:spcPct val="115000"/>
              </a:lnSpc>
              <a:spcBef>
                <a:spcPts val="0"/>
              </a:spcBef>
              <a:spcAft>
                <a:spcPts val="0"/>
              </a:spcAft>
              <a:buSzPts val="2400"/>
              <a:buFont typeface="Proxima Nova"/>
              <a:buChar char="●"/>
            </a:pPr>
            <a:r>
              <a:rPr lang="en" sz="2400">
                <a:latin typeface="Proxima Nova"/>
                <a:ea typeface="Proxima Nova"/>
                <a:cs typeface="Proxima Nova"/>
                <a:sym typeface="Proxima Nova"/>
              </a:rPr>
              <a:t>Services</a:t>
            </a:r>
            <a:endParaRPr sz="2400">
              <a:latin typeface="Proxima Nova"/>
              <a:ea typeface="Proxima Nova"/>
              <a:cs typeface="Proxima Nova"/>
              <a:sym typeface="Proxima Nova"/>
            </a:endParaRPr>
          </a:p>
          <a:p>
            <a:pPr marL="457200" lvl="0" indent="-381000" algn="l" rtl="0">
              <a:lnSpc>
                <a:spcPct val="115000"/>
              </a:lnSpc>
              <a:spcBef>
                <a:spcPts val="0"/>
              </a:spcBef>
              <a:spcAft>
                <a:spcPts val="0"/>
              </a:spcAft>
              <a:buSzPts val="2400"/>
              <a:buFont typeface="Proxima Nova"/>
              <a:buChar char="●"/>
            </a:pPr>
            <a:r>
              <a:rPr lang="en" sz="2400">
                <a:latin typeface="Proxima Nova"/>
                <a:ea typeface="Proxima Nova"/>
                <a:cs typeface="Proxima Nova"/>
                <a:sym typeface="Proxima Nova"/>
              </a:rPr>
              <a:t>Factories</a:t>
            </a:r>
            <a:endParaRPr sz="2400">
              <a:latin typeface="Proxima Nova"/>
              <a:ea typeface="Proxima Nova"/>
              <a:cs typeface="Proxima Nova"/>
              <a:sym typeface="Proxima Nova"/>
            </a:endParaRPr>
          </a:p>
          <a:p>
            <a:pPr marL="457200" lvl="0" indent="-381000" algn="l" rtl="0">
              <a:lnSpc>
                <a:spcPct val="115000"/>
              </a:lnSpc>
              <a:spcBef>
                <a:spcPts val="0"/>
              </a:spcBef>
              <a:spcAft>
                <a:spcPts val="0"/>
              </a:spcAft>
              <a:buSzPts val="2400"/>
              <a:buFont typeface="Proxima Nova"/>
              <a:buChar char="●"/>
            </a:pPr>
            <a:r>
              <a:rPr lang="en" sz="2400">
                <a:latin typeface="Proxima Nova"/>
                <a:ea typeface="Proxima Nova"/>
                <a:cs typeface="Proxima Nova"/>
                <a:sym typeface="Proxima Nova"/>
              </a:rPr>
              <a:t>Repositories</a:t>
            </a:r>
            <a:endParaRPr sz="2400">
              <a:latin typeface="Proxima Nova"/>
              <a:ea typeface="Proxima Nova"/>
              <a:cs typeface="Proxima Nova"/>
              <a:sym typeface="Proxima Nova"/>
            </a:endParaRPr>
          </a:p>
          <a:p>
            <a:pPr marL="457200" lvl="0" indent="-381000" algn="l" rtl="0">
              <a:spcBef>
                <a:spcPts val="0"/>
              </a:spcBef>
              <a:spcAft>
                <a:spcPts val="0"/>
              </a:spcAft>
              <a:buSzPts val="2400"/>
              <a:buFont typeface="Proxima Nova"/>
              <a:buChar char="●"/>
            </a:pPr>
            <a:r>
              <a:rPr lang="en" sz="2400">
                <a:latin typeface="Proxima Nova"/>
                <a:ea typeface="Proxima Nova"/>
                <a:cs typeface="Proxima Nova"/>
                <a:sym typeface="Proxima Nova"/>
              </a:rPr>
              <a:t>Modules</a:t>
            </a:r>
            <a:endParaRPr sz="2400">
              <a:latin typeface="Proxima Nova"/>
              <a:ea typeface="Proxima Nova"/>
              <a:cs typeface="Proxima Nova"/>
              <a:sym typeface="Proxima Nova"/>
            </a:endParaRPr>
          </a:p>
          <a:p>
            <a:pPr marL="457200" lvl="0" indent="-381000" algn="l" rtl="0">
              <a:spcBef>
                <a:spcPts val="0"/>
              </a:spcBef>
              <a:spcAft>
                <a:spcPts val="0"/>
              </a:spcAft>
              <a:buSzPts val="2400"/>
              <a:buFont typeface="Proxima Nova"/>
              <a:buChar char="●"/>
            </a:pPr>
            <a:r>
              <a:rPr lang="en" sz="2400">
                <a:latin typeface="Proxima Nova"/>
                <a:ea typeface="Proxima Nova"/>
                <a:cs typeface="Proxima Nova"/>
                <a:sym typeface="Proxima Nova"/>
              </a:rPr>
              <a:t>Events</a:t>
            </a:r>
            <a:endParaRPr sz="2400">
              <a:solidFill>
                <a:srgbClr val="000000"/>
              </a:solidFill>
              <a:latin typeface="Proxima Nova"/>
              <a:ea typeface="Proxima Nova"/>
              <a:cs typeface="Proxima Nova"/>
              <a:sym typeface="Proxima Nova"/>
            </a:endParaRPr>
          </a:p>
        </p:txBody>
      </p:sp>
      <p:pic>
        <p:nvPicPr>
          <p:cNvPr id="516" name="Google Shape;516;p45"/>
          <p:cNvPicPr preferRelativeResize="0"/>
          <p:nvPr/>
        </p:nvPicPr>
        <p:blipFill>
          <a:blip r:embed="rId3">
            <a:alphaModFix/>
          </a:blip>
          <a:stretch>
            <a:fillRect/>
          </a:stretch>
        </p:blipFill>
        <p:spPr>
          <a:xfrm>
            <a:off x="4802400" y="1511124"/>
            <a:ext cx="4129200" cy="2235900"/>
          </a:xfrm>
          <a:prstGeom prst="roundRect">
            <a:avLst>
              <a:gd name="adj" fmla="val 2468"/>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Monolithic Motivation...consider</a:t>
            </a:r>
            <a:endParaRPr/>
          </a:p>
        </p:txBody>
      </p:sp>
      <p:sp>
        <p:nvSpPr>
          <p:cNvPr id="193" name="Google Shape;193;p19"/>
          <p:cNvSpPr txBox="1">
            <a:spLocks noGrp="1"/>
          </p:cNvSpPr>
          <p:nvPr>
            <p:ph type="body" idx="1"/>
          </p:nvPr>
        </p:nvSpPr>
        <p:spPr>
          <a:xfrm>
            <a:off x="326775" y="768450"/>
            <a:ext cx="8528700" cy="3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C1680"/>
                </a:solidFill>
              </a:rPr>
              <a:t>Typical Context</a:t>
            </a:r>
            <a:endParaRPr sz="1600">
              <a:solidFill>
                <a:srgbClr val="FC1680"/>
              </a:solidFill>
            </a:endParaRPr>
          </a:p>
          <a:p>
            <a:pPr marL="0" lvl="0" indent="0" algn="just" rtl="0">
              <a:lnSpc>
                <a:spcPct val="100000"/>
              </a:lnSpc>
              <a:spcBef>
                <a:spcPts val="1000"/>
              </a:spcBef>
              <a:spcAft>
                <a:spcPts val="0"/>
              </a:spcAft>
              <a:buNone/>
            </a:pPr>
            <a:r>
              <a:rPr lang="en" sz="1600"/>
              <a:t>You’re developing a non-trivial application that must support a variety of clients such as web, native mobile, mobile web, tablets and wearables.  The application has to expose external 3rd-party and internal integration points.  The typical request-response flow is to receive a request, validate, perform business logic, access data and/or exchange messages with other systems then return a response to client.</a:t>
            </a:r>
            <a:endParaRPr sz="1600"/>
          </a:p>
          <a:p>
            <a:pPr marL="0" lvl="0" indent="0" algn="l" rtl="0">
              <a:lnSpc>
                <a:spcPct val="100000"/>
              </a:lnSpc>
              <a:spcBef>
                <a:spcPts val="1000"/>
              </a:spcBef>
              <a:spcAft>
                <a:spcPts val="0"/>
              </a:spcAft>
              <a:buNone/>
            </a:pPr>
            <a:endParaRPr sz="1600">
              <a:solidFill>
                <a:srgbClr val="FC1680"/>
              </a:solidFill>
            </a:endParaRPr>
          </a:p>
          <a:p>
            <a:pPr marL="0" lvl="0" indent="0" algn="l" rtl="0">
              <a:lnSpc>
                <a:spcPct val="100000"/>
              </a:lnSpc>
              <a:spcBef>
                <a:spcPts val="1000"/>
              </a:spcBef>
              <a:spcAft>
                <a:spcPts val="0"/>
              </a:spcAft>
              <a:buNone/>
            </a:pPr>
            <a:r>
              <a:rPr lang="en" sz="1600">
                <a:solidFill>
                  <a:srgbClr val="FC1680"/>
                </a:solidFill>
              </a:rPr>
              <a:t>Classic Problem</a:t>
            </a:r>
            <a:endParaRPr sz="1600">
              <a:solidFill>
                <a:srgbClr val="FC1680"/>
              </a:solidFill>
            </a:endParaRPr>
          </a:p>
          <a:p>
            <a:pPr marL="0" lvl="0" indent="0" algn="just" rtl="0">
              <a:lnSpc>
                <a:spcPct val="100000"/>
              </a:lnSpc>
              <a:spcBef>
                <a:spcPts val="1000"/>
              </a:spcBef>
              <a:spcAft>
                <a:spcPts val="1000"/>
              </a:spcAft>
              <a:buNone/>
            </a:pPr>
            <a:r>
              <a:rPr lang="en" sz="1600"/>
              <a:t>A rolled up deployment couples together all parts of a software and thus is bulky, hard to change and even harder to deploy with velocity.  Force = Mass X Acceleration holds true.  Given a relatively stable number of Forces such as teams and technology and an increasing Mass of software we see by natural law Acceleration (delivery) will suffer. </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46"/>
          <p:cNvSpPr/>
          <p:nvPr/>
        </p:nvSpPr>
        <p:spPr>
          <a:xfrm>
            <a:off x="3096990" y="896623"/>
            <a:ext cx="5402400" cy="36090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Proxima Nova"/>
              <a:ea typeface="Proxima Nova"/>
              <a:cs typeface="Proxima Nova"/>
              <a:sym typeface="Proxima Nova"/>
            </a:endParaRPr>
          </a:p>
        </p:txBody>
      </p:sp>
      <p:sp>
        <p:nvSpPr>
          <p:cNvPr id="522" name="Google Shape;522;p46"/>
          <p:cNvSpPr/>
          <p:nvPr/>
        </p:nvSpPr>
        <p:spPr>
          <a:xfrm>
            <a:off x="3649250" y="1397375"/>
            <a:ext cx="4375675" cy="2655000"/>
          </a:xfrm>
          <a:custGeom>
            <a:avLst/>
            <a:gdLst/>
            <a:ahLst/>
            <a:cxnLst/>
            <a:rect l="l" t="t" r="r" b="b"/>
            <a:pathLst>
              <a:path w="175027" h="106200" extrusionOk="0">
                <a:moveTo>
                  <a:pt x="0" y="44034"/>
                </a:moveTo>
                <a:lnTo>
                  <a:pt x="17391" y="20352"/>
                </a:lnTo>
                <a:lnTo>
                  <a:pt x="39223" y="2960"/>
                </a:lnTo>
                <a:lnTo>
                  <a:pt x="82888" y="0"/>
                </a:lnTo>
                <a:lnTo>
                  <a:pt x="122852" y="2590"/>
                </a:lnTo>
                <a:lnTo>
                  <a:pt x="145054" y="23682"/>
                </a:lnTo>
                <a:lnTo>
                  <a:pt x="151714" y="34783"/>
                </a:lnTo>
                <a:lnTo>
                  <a:pt x="173176" y="38113"/>
                </a:lnTo>
                <a:lnTo>
                  <a:pt x="175027" y="72157"/>
                </a:lnTo>
                <a:lnTo>
                  <a:pt x="142833" y="79927"/>
                </a:lnTo>
                <a:lnTo>
                  <a:pt x="123962" y="82518"/>
                </a:lnTo>
                <a:lnTo>
                  <a:pt x="109160" y="105460"/>
                </a:lnTo>
                <a:lnTo>
                  <a:pt x="78077" y="106200"/>
                </a:lnTo>
                <a:lnTo>
                  <a:pt x="54765" y="96209"/>
                </a:lnTo>
                <a:lnTo>
                  <a:pt x="51065" y="79557"/>
                </a:lnTo>
                <a:lnTo>
                  <a:pt x="3700" y="76597"/>
                </a:lnTo>
                <a:close/>
              </a:path>
            </a:pathLst>
          </a:custGeom>
          <a:noFill/>
          <a:ln w="19050" cap="flat" cmpd="sng">
            <a:solidFill>
              <a:srgbClr val="CCCCCC"/>
            </a:solidFill>
            <a:prstDash val="dash"/>
            <a:round/>
            <a:headEnd type="none" w="med" len="med"/>
            <a:tailEnd type="none" w="med" len="med"/>
          </a:ln>
        </p:spPr>
      </p:sp>
      <p:sp>
        <p:nvSpPr>
          <p:cNvPr id="523" name="Google Shape;523;p4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Tactical Design</a:t>
            </a:r>
            <a:endParaRPr/>
          </a:p>
        </p:txBody>
      </p:sp>
      <p:sp>
        <p:nvSpPr>
          <p:cNvPr id="524" name="Google Shape;524;p46"/>
          <p:cNvSpPr/>
          <p:nvPr/>
        </p:nvSpPr>
        <p:spPr>
          <a:xfrm>
            <a:off x="5365350" y="2366200"/>
            <a:ext cx="888000" cy="592200"/>
          </a:xfrm>
          <a:prstGeom prst="flowChartAlternateProcess">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Entity</a:t>
            </a:r>
            <a:endParaRPr>
              <a:solidFill>
                <a:srgbClr val="999999"/>
              </a:solidFill>
              <a:latin typeface="Proxima Nova"/>
              <a:ea typeface="Proxima Nova"/>
              <a:cs typeface="Proxima Nova"/>
              <a:sym typeface="Proxima Nova"/>
            </a:endParaRPr>
          </a:p>
        </p:txBody>
      </p:sp>
      <p:sp>
        <p:nvSpPr>
          <p:cNvPr id="525" name="Google Shape;525;p46"/>
          <p:cNvSpPr/>
          <p:nvPr/>
        </p:nvSpPr>
        <p:spPr>
          <a:xfrm>
            <a:off x="5896900" y="1624025"/>
            <a:ext cx="888000" cy="592200"/>
          </a:xfrm>
          <a:prstGeom prst="flowChartAlternateProcess">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Service</a:t>
            </a:r>
            <a:endParaRPr>
              <a:solidFill>
                <a:srgbClr val="999999"/>
              </a:solidFill>
              <a:latin typeface="Proxima Nova"/>
              <a:ea typeface="Proxima Nova"/>
              <a:cs typeface="Proxima Nova"/>
              <a:sym typeface="Proxima Nova"/>
            </a:endParaRPr>
          </a:p>
        </p:txBody>
      </p:sp>
      <p:sp>
        <p:nvSpPr>
          <p:cNvPr id="526" name="Google Shape;526;p46"/>
          <p:cNvSpPr/>
          <p:nvPr/>
        </p:nvSpPr>
        <p:spPr>
          <a:xfrm>
            <a:off x="6517200" y="2481650"/>
            <a:ext cx="1295136" cy="666090"/>
          </a:xfrm>
          <a:prstGeom prst="flowChartMultidocumen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Aggregates</a:t>
            </a:r>
            <a:endParaRPr>
              <a:solidFill>
                <a:srgbClr val="999999"/>
              </a:solidFill>
              <a:latin typeface="Proxima Nova"/>
              <a:ea typeface="Proxima Nova"/>
              <a:cs typeface="Proxima Nova"/>
              <a:sym typeface="Proxima Nova"/>
            </a:endParaRPr>
          </a:p>
        </p:txBody>
      </p:sp>
      <p:sp>
        <p:nvSpPr>
          <p:cNvPr id="527" name="Google Shape;527;p46"/>
          <p:cNvSpPr/>
          <p:nvPr/>
        </p:nvSpPr>
        <p:spPr>
          <a:xfrm>
            <a:off x="5254300" y="3127325"/>
            <a:ext cx="1110100" cy="666100"/>
          </a:xfrm>
          <a:prstGeom prst="flowChartMagneticDisk">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Repository</a:t>
            </a:r>
            <a:endParaRPr>
              <a:solidFill>
                <a:srgbClr val="999999"/>
              </a:solidFill>
              <a:latin typeface="Proxima Nova"/>
              <a:ea typeface="Proxima Nova"/>
              <a:cs typeface="Proxima Nova"/>
              <a:sym typeface="Proxima Nova"/>
            </a:endParaRPr>
          </a:p>
        </p:txBody>
      </p:sp>
      <p:sp>
        <p:nvSpPr>
          <p:cNvPr id="528" name="Google Shape;528;p46"/>
          <p:cNvSpPr/>
          <p:nvPr/>
        </p:nvSpPr>
        <p:spPr>
          <a:xfrm>
            <a:off x="3880500" y="2378225"/>
            <a:ext cx="1221000" cy="749100"/>
          </a:xfrm>
          <a:prstGeom prst="corner">
            <a:avLst>
              <a:gd name="adj1" fmla="val 71599"/>
              <a:gd name="adj2" fmla="val 33335"/>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Factory</a:t>
            </a:r>
            <a:endParaRPr>
              <a:solidFill>
                <a:srgbClr val="999999"/>
              </a:solidFill>
              <a:latin typeface="Proxima Nova"/>
              <a:ea typeface="Proxima Nova"/>
              <a:cs typeface="Proxima Nova"/>
              <a:sym typeface="Proxima Nova"/>
            </a:endParaRPr>
          </a:p>
        </p:txBody>
      </p:sp>
      <p:sp>
        <p:nvSpPr>
          <p:cNvPr id="529" name="Google Shape;529;p46"/>
          <p:cNvSpPr/>
          <p:nvPr/>
        </p:nvSpPr>
        <p:spPr>
          <a:xfrm>
            <a:off x="4296750" y="1705000"/>
            <a:ext cx="1221000" cy="508800"/>
          </a:xfrm>
          <a:prstGeom prst="flowChartInputOutpu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Value Object</a:t>
            </a:r>
            <a:endParaRPr>
              <a:solidFill>
                <a:srgbClr val="999999"/>
              </a:solidFill>
              <a:latin typeface="Proxima Nova"/>
              <a:ea typeface="Proxima Nova"/>
              <a:cs typeface="Proxima Nova"/>
              <a:sym typeface="Proxima Nova"/>
            </a:endParaRPr>
          </a:p>
        </p:txBody>
      </p:sp>
      <p:sp>
        <p:nvSpPr>
          <p:cNvPr id="530" name="Google Shape;530;p46"/>
          <p:cNvSpPr txBox="1"/>
          <p:nvPr/>
        </p:nvSpPr>
        <p:spPr>
          <a:xfrm>
            <a:off x="4857198" y="1064898"/>
            <a:ext cx="1383000" cy="35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B7B7B7"/>
                </a:solidFill>
                <a:latin typeface="Proxima Nova"/>
                <a:ea typeface="Proxima Nova"/>
                <a:cs typeface="Proxima Nova"/>
                <a:sym typeface="Proxima Nova"/>
              </a:rPr>
              <a:t>Module</a:t>
            </a:r>
            <a:endParaRPr>
              <a:solidFill>
                <a:srgbClr val="B7B7B7"/>
              </a:solidFill>
              <a:latin typeface="Proxima Nova"/>
              <a:ea typeface="Proxima Nova"/>
              <a:cs typeface="Proxima Nova"/>
              <a:sym typeface="Proxima Nova"/>
            </a:endParaRPr>
          </a:p>
        </p:txBody>
      </p:sp>
      <p:sp>
        <p:nvSpPr>
          <p:cNvPr id="531" name="Google Shape;531;p46"/>
          <p:cNvSpPr/>
          <p:nvPr/>
        </p:nvSpPr>
        <p:spPr>
          <a:xfrm>
            <a:off x="4343055" y="2137054"/>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6"/>
          <p:cNvSpPr/>
          <p:nvPr/>
        </p:nvSpPr>
        <p:spPr>
          <a:xfrm>
            <a:off x="5517755" y="1638004"/>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6"/>
          <p:cNvSpPr/>
          <p:nvPr/>
        </p:nvSpPr>
        <p:spPr>
          <a:xfrm>
            <a:off x="6784905" y="186942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6"/>
          <p:cNvSpPr/>
          <p:nvPr/>
        </p:nvSpPr>
        <p:spPr>
          <a:xfrm>
            <a:off x="4888805" y="305677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6"/>
          <p:cNvSpPr/>
          <p:nvPr/>
        </p:nvSpPr>
        <p:spPr>
          <a:xfrm>
            <a:off x="6253355" y="288542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6"/>
          <p:cNvSpPr/>
          <p:nvPr/>
        </p:nvSpPr>
        <p:spPr>
          <a:xfrm>
            <a:off x="5166317" y="206647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6"/>
          <p:cNvSpPr txBox="1"/>
          <p:nvPr/>
        </p:nvSpPr>
        <p:spPr>
          <a:xfrm>
            <a:off x="579300" y="1064900"/>
            <a:ext cx="2145600" cy="108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Tactical Design is scoped to a Bounded Context</a:t>
            </a:r>
            <a:endParaRPr sz="1800">
              <a:latin typeface="Proxima Nova"/>
              <a:ea typeface="Proxima Nova"/>
              <a:cs typeface="Proxima Nova"/>
              <a:sym typeface="Proxima Nova"/>
            </a:endParaRPr>
          </a:p>
        </p:txBody>
      </p:sp>
      <p:cxnSp>
        <p:nvCxnSpPr>
          <p:cNvPr id="538" name="Google Shape;538;p46"/>
          <p:cNvCxnSpPr>
            <a:stCxn id="537" idx="2"/>
            <a:endCxn id="521" idx="2"/>
          </p:cNvCxnSpPr>
          <p:nvPr/>
        </p:nvCxnSpPr>
        <p:spPr>
          <a:xfrm rot="-5400000" flipH="1">
            <a:off x="2097300" y="1701500"/>
            <a:ext cx="554400" cy="1444800"/>
          </a:xfrm>
          <a:prstGeom prst="curvedConnector2">
            <a:avLst/>
          </a:prstGeom>
          <a:noFill/>
          <a:ln w="19050" cap="flat" cmpd="sng">
            <a:solidFill>
              <a:srgbClr val="000000"/>
            </a:solidFill>
            <a:prstDash val="dot"/>
            <a:round/>
            <a:headEnd type="none" w="med" len="med"/>
            <a:tailEnd type="triangl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7"/>
          <p:cNvSpPr/>
          <p:nvPr/>
        </p:nvSpPr>
        <p:spPr>
          <a:xfrm>
            <a:off x="3096990" y="896623"/>
            <a:ext cx="5402400" cy="36090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Proxima Nova"/>
              <a:ea typeface="Proxima Nova"/>
              <a:cs typeface="Proxima Nova"/>
              <a:sym typeface="Proxima Nova"/>
            </a:endParaRPr>
          </a:p>
        </p:txBody>
      </p:sp>
      <p:sp>
        <p:nvSpPr>
          <p:cNvPr id="544" name="Google Shape;544;p4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Tactical Design - </a:t>
            </a:r>
            <a:r>
              <a:rPr lang="en">
                <a:solidFill>
                  <a:schemeClr val="lt2"/>
                </a:solidFill>
              </a:rPr>
              <a:t>Entity</a:t>
            </a:r>
            <a:endParaRPr>
              <a:solidFill>
                <a:schemeClr val="lt2"/>
              </a:solidFill>
            </a:endParaRPr>
          </a:p>
        </p:txBody>
      </p:sp>
      <p:sp>
        <p:nvSpPr>
          <p:cNvPr id="545" name="Google Shape;545;p47"/>
          <p:cNvSpPr/>
          <p:nvPr/>
        </p:nvSpPr>
        <p:spPr>
          <a:xfrm>
            <a:off x="5365350" y="2366200"/>
            <a:ext cx="888000" cy="592200"/>
          </a:xfrm>
          <a:prstGeom prst="flowChartAlternateProcess">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Entity</a:t>
            </a:r>
            <a:endParaRPr>
              <a:solidFill>
                <a:srgbClr val="FFFFFF"/>
              </a:solidFill>
              <a:latin typeface="Proxima Nova"/>
              <a:ea typeface="Proxima Nova"/>
              <a:cs typeface="Proxima Nova"/>
              <a:sym typeface="Proxima Nova"/>
            </a:endParaRPr>
          </a:p>
        </p:txBody>
      </p:sp>
      <p:sp>
        <p:nvSpPr>
          <p:cNvPr id="546" name="Google Shape;546;p47"/>
          <p:cNvSpPr/>
          <p:nvPr/>
        </p:nvSpPr>
        <p:spPr>
          <a:xfrm>
            <a:off x="5896900" y="1624025"/>
            <a:ext cx="888000" cy="592200"/>
          </a:xfrm>
          <a:prstGeom prst="flowChartAlternateProcess">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Service</a:t>
            </a:r>
            <a:endParaRPr>
              <a:solidFill>
                <a:srgbClr val="999999"/>
              </a:solidFill>
              <a:latin typeface="Proxima Nova"/>
              <a:ea typeface="Proxima Nova"/>
              <a:cs typeface="Proxima Nova"/>
              <a:sym typeface="Proxima Nova"/>
            </a:endParaRPr>
          </a:p>
        </p:txBody>
      </p:sp>
      <p:sp>
        <p:nvSpPr>
          <p:cNvPr id="547" name="Google Shape;547;p47"/>
          <p:cNvSpPr/>
          <p:nvPr/>
        </p:nvSpPr>
        <p:spPr>
          <a:xfrm>
            <a:off x="6517200" y="2481650"/>
            <a:ext cx="1295136" cy="666090"/>
          </a:xfrm>
          <a:prstGeom prst="flowChartMultidocumen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Aggregates</a:t>
            </a:r>
            <a:endParaRPr>
              <a:solidFill>
                <a:srgbClr val="999999"/>
              </a:solidFill>
              <a:latin typeface="Proxima Nova"/>
              <a:ea typeface="Proxima Nova"/>
              <a:cs typeface="Proxima Nova"/>
              <a:sym typeface="Proxima Nova"/>
            </a:endParaRPr>
          </a:p>
        </p:txBody>
      </p:sp>
      <p:sp>
        <p:nvSpPr>
          <p:cNvPr id="548" name="Google Shape;548;p47"/>
          <p:cNvSpPr/>
          <p:nvPr/>
        </p:nvSpPr>
        <p:spPr>
          <a:xfrm>
            <a:off x="5254300" y="3127325"/>
            <a:ext cx="1110100" cy="666100"/>
          </a:xfrm>
          <a:prstGeom prst="flowChartMagneticDisk">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Repository</a:t>
            </a:r>
            <a:endParaRPr>
              <a:solidFill>
                <a:srgbClr val="999999"/>
              </a:solidFill>
              <a:latin typeface="Proxima Nova"/>
              <a:ea typeface="Proxima Nova"/>
              <a:cs typeface="Proxima Nova"/>
              <a:sym typeface="Proxima Nova"/>
            </a:endParaRPr>
          </a:p>
        </p:txBody>
      </p:sp>
      <p:sp>
        <p:nvSpPr>
          <p:cNvPr id="549" name="Google Shape;549;p47"/>
          <p:cNvSpPr/>
          <p:nvPr/>
        </p:nvSpPr>
        <p:spPr>
          <a:xfrm>
            <a:off x="3880500" y="2378225"/>
            <a:ext cx="1221000" cy="749100"/>
          </a:xfrm>
          <a:prstGeom prst="corner">
            <a:avLst>
              <a:gd name="adj1" fmla="val 71599"/>
              <a:gd name="adj2" fmla="val 33335"/>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Factory</a:t>
            </a:r>
            <a:endParaRPr>
              <a:solidFill>
                <a:srgbClr val="999999"/>
              </a:solidFill>
              <a:latin typeface="Proxima Nova"/>
              <a:ea typeface="Proxima Nova"/>
              <a:cs typeface="Proxima Nova"/>
              <a:sym typeface="Proxima Nova"/>
            </a:endParaRPr>
          </a:p>
        </p:txBody>
      </p:sp>
      <p:sp>
        <p:nvSpPr>
          <p:cNvPr id="550" name="Google Shape;550;p47"/>
          <p:cNvSpPr/>
          <p:nvPr/>
        </p:nvSpPr>
        <p:spPr>
          <a:xfrm>
            <a:off x="4296750" y="1705000"/>
            <a:ext cx="1221000" cy="508800"/>
          </a:xfrm>
          <a:prstGeom prst="flowChartInputOutpu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Value Object</a:t>
            </a:r>
            <a:endParaRPr>
              <a:solidFill>
                <a:srgbClr val="999999"/>
              </a:solidFill>
              <a:latin typeface="Proxima Nova"/>
              <a:ea typeface="Proxima Nova"/>
              <a:cs typeface="Proxima Nova"/>
              <a:sym typeface="Proxima Nova"/>
            </a:endParaRPr>
          </a:p>
        </p:txBody>
      </p:sp>
      <p:sp>
        <p:nvSpPr>
          <p:cNvPr id="551" name="Google Shape;551;p47"/>
          <p:cNvSpPr txBox="1"/>
          <p:nvPr/>
        </p:nvSpPr>
        <p:spPr>
          <a:xfrm>
            <a:off x="453296" y="1522100"/>
            <a:ext cx="2738400" cy="2655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Entities are individual “things” in your Model</a:t>
            </a:r>
            <a:endParaRPr sz="1800">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They will have a unique identity</a:t>
            </a:r>
            <a:endParaRPr sz="1800">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Entities are not Value Objects</a:t>
            </a:r>
            <a:endParaRPr sz="1800">
              <a:latin typeface="Proxima Nova"/>
              <a:ea typeface="Proxima Nova"/>
              <a:cs typeface="Proxima Nova"/>
              <a:sym typeface="Proxima Nova"/>
            </a:endParaRPr>
          </a:p>
        </p:txBody>
      </p:sp>
      <p:sp>
        <p:nvSpPr>
          <p:cNvPr id="552" name="Google Shape;552;p47"/>
          <p:cNvSpPr/>
          <p:nvPr/>
        </p:nvSpPr>
        <p:spPr>
          <a:xfrm>
            <a:off x="4343055" y="2137054"/>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a:off x="5517755" y="1638004"/>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7"/>
          <p:cNvSpPr/>
          <p:nvPr/>
        </p:nvSpPr>
        <p:spPr>
          <a:xfrm>
            <a:off x="6784905" y="186942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7"/>
          <p:cNvSpPr/>
          <p:nvPr/>
        </p:nvSpPr>
        <p:spPr>
          <a:xfrm>
            <a:off x="4888805" y="305677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7"/>
          <p:cNvSpPr/>
          <p:nvPr/>
        </p:nvSpPr>
        <p:spPr>
          <a:xfrm>
            <a:off x="6253355" y="288542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7"/>
          <p:cNvSpPr/>
          <p:nvPr/>
        </p:nvSpPr>
        <p:spPr>
          <a:xfrm>
            <a:off x="5166317" y="206647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7"/>
          <p:cNvSpPr/>
          <p:nvPr/>
        </p:nvSpPr>
        <p:spPr>
          <a:xfrm>
            <a:off x="3649250" y="1397375"/>
            <a:ext cx="4375675" cy="2655000"/>
          </a:xfrm>
          <a:custGeom>
            <a:avLst/>
            <a:gdLst/>
            <a:ahLst/>
            <a:cxnLst/>
            <a:rect l="l" t="t" r="r" b="b"/>
            <a:pathLst>
              <a:path w="175027" h="106200" extrusionOk="0">
                <a:moveTo>
                  <a:pt x="0" y="44034"/>
                </a:moveTo>
                <a:lnTo>
                  <a:pt x="17391" y="20352"/>
                </a:lnTo>
                <a:lnTo>
                  <a:pt x="39223" y="2960"/>
                </a:lnTo>
                <a:lnTo>
                  <a:pt x="82888" y="0"/>
                </a:lnTo>
                <a:lnTo>
                  <a:pt x="122852" y="2590"/>
                </a:lnTo>
                <a:lnTo>
                  <a:pt x="145054" y="23682"/>
                </a:lnTo>
                <a:lnTo>
                  <a:pt x="151714" y="34783"/>
                </a:lnTo>
                <a:lnTo>
                  <a:pt x="173176" y="38113"/>
                </a:lnTo>
                <a:lnTo>
                  <a:pt x="175027" y="72157"/>
                </a:lnTo>
                <a:lnTo>
                  <a:pt x="142833" y="79927"/>
                </a:lnTo>
                <a:lnTo>
                  <a:pt x="123962" y="82518"/>
                </a:lnTo>
                <a:lnTo>
                  <a:pt x="109160" y="105460"/>
                </a:lnTo>
                <a:lnTo>
                  <a:pt x="78077" y="106200"/>
                </a:lnTo>
                <a:lnTo>
                  <a:pt x="54765" y="96209"/>
                </a:lnTo>
                <a:lnTo>
                  <a:pt x="51065" y="79557"/>
                </a:lnTo>
                <a:lnTo>
                  <a:pt x="3700" y="76597"/>
                </a:lnTo>
                <a:close/>
              </a:path>
            </a:pathLst>
          </a:custGeom>
          <a:noFill/>
          <a:ln w="19050" cap="flat" cmpd="sng">
            <a:solidFill>
              <a:srgbClr val="CCCCCC"/>
            </a:solidFill>
            <a:prstDash val="dash"/>
            <a:round/>
            <a:headEnd type="none" w="med" len="med"/>
            <a:tailEnd type="none" w="med" len="med"/>
          </a:ln>
        </p:spPr>
      </p:sp>
      <p:sp>
        <p:nvSpPr>
          <p:cNvPr id="559" name="Google Shape;559;p47"/>
          <p:cNvSpPr txBox="1"/>
          <p:nvPr/>
        </p:nvSpPr>
        <p:spPr>
          <a:xfrm>
            <a:off x="4857198" y="1064898"/>
            <a:ext cx="1383000" cy="35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B7B7B7"/>
                </a:solidFill>
                <a:latin typeface="Proxima Nova"/>
                <a:ea typeface="Proxima Nova"/>
                <a:cs typeface="Proxima Nova"/>
                <a:sym typeface="Proxima Nova"/>
              </a:rPr>
              <a:t>Module</a:t>
            </a:r>
            <a:endParaRPr>
              <a:solidFill>
                <a:srgbClr val="B7B7B7"/>
              </a:solidFill>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8"/>
          <p:cNvSpPr/>
          <p:nvPr/>
        </p:nvSpPr>
        <p:spPr>
          <a:xfrm>
            <a:off x="3096990" y="896623"/>
            <a:ext cx="5402400" cy="36090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Proxima Nova"/>
              <a:ea typeface="Proxima Nova"/>
              <a:cs typeface="Proxima Nova"/>
              <a:sym typeface="Proxima Nova"/>
            </a:endParaRPr>
          </a:p>
        </p:txBody>
      </p:sp>
      <p:sp>
        <p:nvSpPr>
          <p:cNvPr id="565" name="Google Shape;565;p4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Tactical Design - </a:t>
            </a:r>
            <a:r>
              <a:rPr lang="en">
                <a:solidFill>
                  <a:schemeClr val="lt2"/>
                </a:solidFill>
              </a:rPr>
              <a:t>Value Object</a:t>
            </a:r>
            <a:endParaRPr>
              <a:solidFill>
                <a:schemeClr val="lt2"/>
              </a:solidFill>
            </a:endParaRPr>
          </a:p>
        </p:txBody>
      </p:sp>
      <p:sp>
        <p:nvSpPr>
          <p:cNvPr id="566" name="Google Shape;566;p48"/>
          <p:cNvSpPr/>
          <p:nvPr/>
        </p:nvSpPr>
        <p:spPr>
          <a:xfrm>
            <a:off x="5896900" y="1624025"/>
            <a:ext cx="888000" cy="592200"/>
          </a:xfrm>
          <a:prstGeom prst="flowChartAlternateProcess">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Service</a:t>
            </a:r>
            <a:endParaRPr>
              <a:solidFill>
                <a:srgbClr val="999999"/>
              </a:solidFill>
              <a:latin typeface="Proxima Nova"/>
              <a:ea typeface="Proxima Nova"/>
              <a:cs typeface="Proxima Nova"/>
              <a:sym typeface="Proxima Nova"/>
            </a:endParaRPr>
          </a:p>
        </p:txBody>
      </p:sp>
      <p:sp>
        <p:nvSpPr>
          <p:cNvPr id="567" name="Google Shape;567;p48"/>
          <p:cNvSpPr/>
          <p:nvPr/>
        </p:nvSpPr>
        <p:spPr>
          <a:xfrm>
            <a:off x="6517200" y="2481650"/>
            <a:ext cx="1295136" cy="666090"/>
          </a:xfrm>
          <a:prstGeom prst="flowChartMultidocumen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Aggregates</a:t>
            </a:r>
            <a:endParaRPr>
              <a:solidFill>
                <a:srgbClr val="999999"/>
              </a:solidFill>
              <a:latin typeface="Proxima Nova"/>
              <a:ea typeface="Proxima Nova"/>
              <a:cs typeface="Proxima Nova"/>
              <a:sym typeface="Proxima Nova"/>
            </a:endParaRPr>
          </a:p>
        </p:txBody>
      </p:sp>
      <p:sp>
        <p:nvSpPr>
          <p:cNvPr id="568" name="Google Shape;568;p48"/>
          <p:cNvSpPr/>
          <p:nvPr/>
        </p:nvSpPr>
        <p:spPr>
          <a:xfrm>
            <a:off x="5254300" y="3127325"/>
            <a:ext cx="1110100" cy="666100"/>
          </a:xfrm>
          <a:prstGeom prst="flowChartMagneticDisk">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Repository</a:t>
            </a:r>
            <a:endParaRPr>
              <a:solidFill>
                <a:srgbClr val="999999"/>
              </a:solidFill>
              <a:latin typeface="Proxima Nova"/>
              <a:ea typeface="Proxima Nova"/>
              <a:cs typeface="Proxima Nova"/>
              <a:sym typeface="Proxima Nova"/>
            </a:endParaRPr>
          </a:p>
        </p:txBody>
      </p:sp>
      <p:sp>
        <p:nvSpPr>
          <p:cNvPr id="569" name="Google Shape;569;p48"/>
          <p:cNvSpPr/>
          <p:nvPr/>
        </p:nvSpPr>
        <p:spPr>
          <a:xfrm>
            <a:off x="3880500" y="2378225"/>
            <a:ext cx="1221000" cy="749100"/>
          </a:xfrm>
          <a:prstGeom prst="corner">
            <a:avLst>
              <a:gd name="adj1" fmla="val 71599"/>
              <a:gd name="adj2" fmla="val 33335"/>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Factory</a:t>
            </a:r>
            <a:endParaRPr>
              <a:solidFill>
                <a:srgbClr val="999999"/>
              </a:solidFill>
              <a:latin typeface="Proxima Nova"/>
              <a:ea typeface="Proxima Nova"/>
              <a:cs typeface="Proxima Nova"/>
              <a:sym typeface="Proxima Nova"/>
            </a:endParaRPr>
          </a:p>
        </p:txBody>
      </p:sp>
      <p:sp>
        <p:nvSpPr>
          <p:cNvPr id="570" name="Google Shape;570;p48"/>
          <p:cNvSpPr/>
          <p:nvPr/>
        </p:nvSpPr>
        <p:spPr>
          <a:xfrm>
            <a:off x="4296750" y="1705000"/>
            <a:ext cx="1221000" cy="508800"/>
          </a:xfrm>
          <a:prstGeom prst="flowChartInputOutpu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Value Object</a:t>
            </a:r>
            <a:endParaRPr>
              <a:solidFill>
                <a:srgbClr val="FFFFFF"/>
              </a:solidFill>
              <a:latin typeface="Proxima Nova"/>
              <a:ea typeface="Proxima Nova"/>
              <a:cs typeface="Proxima Nova"/>
              <a:sym typeface="Proxima Nova"/>
            </a:endParaRPr>
          </a:p>
        </p:txBody>
      </p:sp>
      <p:sp>
        <p:nvSpPr>
          <p:cNvPr id="571" name="Google Shape;571;p48"/>
          <p:cNvSpPr txBox="1"/>
          <p:nvPr/>
        </p:nvSpPr>
        <p:spPr>
          <a:xfrm>
            <a:off x="453296" y="1522100"/>
            <a:ext cx="2738400" cy="2655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Not a “thing” in the Model</a:t>
            </a:r>
            <a:endParaRPr sz="1800">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Used to describe and/or quantify a “thing”, such as a property like “color” or “amount”</a:t>
            </a:r>
            <a:endParaRPr sz="1800">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Immutable</a:t>
            </a:r>
            <a:endParaRPr sz="1800">
              <a:latin typeface="Proxima Nova"/>
              <a:ea typeface="Proxima Nova"/>
              <a:cs typeface="Proxima Nova"/>
              <a:sym typeface="Proxima Nova"/>
            </a:endParaRPr>
          </a:p>
        </p:txBody>
      </p:sp>
      <p:sp>
        <p:nvSpPr>
          <p:cNvPr id="572" name="Google Shape;572;p48"/>
          <p:cNvSpPr/>
          <p:nvPr/>
        </p:nvSpPr>
        <p:spPr>
          <a:xfrm>
            <a:off x="5365350" y="2366200"/>
            <a:ext cx="888000" cy="592200"/>
          </a:xfrm>
          <a:prstGeom prst="flowChartAlternateProcess">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Entity</a:t>
            </a:r>
            <a:endParaRPr>
              <a:solidFill>
                <a:srgbClr val="999999"/>
              </a:solidFill>
              <a:latin typeface="Proxima Nova"/>
              <a:ea typeface="Proxima Nova"/>
              <a:cs typeface="Proxima Nova"/>
              <a:sym typeface="Proxima Nova"/>
            </a:endParaRPr>
          </a:p>
        </p:txBody>
      </p:sp>
      <p:sp>
        <p:nvSpPr>
          <p:cNvPr id="573" name="Google Shape;573;p48"/>
          <p:cNvSpPr/>
          <p:nvPr/>
        </p:nvSpPr>
        <p:spPr>
          <a:xfrm>
            <a:off x="4343055" y="2137054"/>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8"/>
          <p:cNvSpPr/>
          <p:nvPr/>
        </p:nvSpPr>
        <p:spPr>
          <a:xfrm>
            <a:off x="5517755" y="1638004"/>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8"/>
          <p:cNvSpPr/>
          <p:nvPr/>
        </p:nvSpPr>
        <p:spPr>
          <a:xfrm>
            <a:off x="6784905" y="186942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8"/>
          <p:cNvSpPr/>
          <p:nvPr/>
        </p:nvSpPr>
        <p:spPr>
          <a:xfrm>
            <a:off x="4888805" y="305677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8"/>
          <p:cNvSpPr/>
          <p:nvPr/>
        </p:nvSpPr>
        <p:spPr>
          <a:xfrm>
            <a:off x="6253355" y="288542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8"/>
          <p:cNvSpPr/>
          <p:nvPr/>
        </p:nvSpPr>
        <p:spPr>
          <a:xfrm>
            <a:off x="5166317" y="206647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8"/>
          <p:cNvSpPr/>
          <p:nvPr/>
        </p:nvSpPr>
        <p:spPr>
          <a:xfrm>
            <a:off x="3649250" y="1397375"/>
            <a:ext cx="4375675" cy="2655000"/>
          </a:xfrm>
          <a:custGeom>
            <a:avLst/>
            <a:gdLst/>
            <a:ahLst/>
            <a:cxnLst/>
            <a:rect l="l" t="t" r="r" b="b"/>
            <a:pathLst>
              <a:path w="175027" h="106200" extrusionOk="0">
                <a:moveTo>
                  <a:pt x="0" y="44034"/>
                </a:moveTo>
                <a:lnTo>
                  <a:pt x="17391" y="20352"/>
                </a:lnTo>
                <a:lnTo>
                  <a:pt x="39223" y="2960"/>
                </a:lnTo>
                <a:lnTo>
                  <a:pt x="82888" y="0"/>
                </a:lnTo>
                <a:lnTo>
                  <a:pt x="122852" y="2590"/>
                </a:lnTo>
                <a:lnTo>
                  <a:pt x="145054" y="23682"/>
                </a:lnTo>
                <a:lnTo>
                  <a:pt x="151714" y="34783"/>
                </a:lnTo>
                <a:lnTo>
                  <a:pt x="173176" y="38113"/>
                </a:lnTo>
                <a:lnTo>
                  <a:pt x="175027" y="72157"/>
                </a:lnTo>
                <a:lnTo>
                  <a:pt x="142833" y="79927"/>
                </a:lnTo>
                <a:lnTo>
                  <a:pt x="123962" y="82518"/>
                </a:lnTo>
                <a:lnTo>
                  <a:pt x="109160" y="105460"/>
                </a:lnTo>
                <a:lnTo>
                  <a:pt x="78077" y="106200"/>
                </a:lnTo>
                <a:lnTo>
                  <a:pt x="54765" y="96209"/>
                </a:lnTo>
                <a:lnTo>
                  <a:pt x="51065" y="79557"/>
                </a:lnTo>
                <a:lnTo>
                  <a:pt x="3700" y="76597"/>
                </a:lnTo>
                <a:close/>
              </a:path>
            </a:pathLst>
          </a:custGeom>
          <a:noFill/>
          <a:ln w="19050" cap="flat" cmpd="sng">
            <a:solidFill>
              <a:srgbClr val="CCCCCC"/>
            </a:solidFill>
            <a:prstDash val="dash"/>
            <a:round/>
            <a:headEnd type="none" w="med" len="med"/>
            <a:tailEnd type="none" w="med" len="med"/>
          </a:ln>
        </p:spPr>
      </p:sp>
      <p:sp>
        <p:nvSpPr>
          <p:cNvPr id="580" name="Google Shape;580;p48"/>
          <p:cNvSpPr txBox="1"/>
          <p:nvPr/>
        </p:nvSpPr>
        <p:spPr>
          <a:xfrm>
            <a:off x="4857198" y="1064898"/>
            <a:ext cx="1383000" cy="35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B7B7B7"/>
                </a:solidFill>
                <a:latin typeface="Proxima Nova"/>
                <a:ea typeface="Proxima Nova"/>
                <a:cs typeface="Proxima Nova"/>
                <a:sym typeface="Proxima Nova"/>
              </a:rPr>
              <a:t>Module</a:t>
            </a:r>
            <a:endParaRPr>
              <a:solidFill>
                <a:srgbClr val="B7B7B7"/>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49"/>
          <p:cNvSpPr/>
          <p:nvPr/>
        </p:nvSpPr>
        <p:spPr>
          <a:xfrm>
            <a:off x="3096990" y="896623"/>
            <a:ext cx="5402400" cy="36090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Proxima Nova"/>
              <a:ea typeface="Proxima Nova"/>
              <a:cs typeface="Proxima Nova"/>
              <a:sym typeface="Proxima Nova"/>
            </a:endParaRPr>
          </a:p>
        </p:txBody>
      </p:sp>
      <p:sp>
        <p:nvSpPr>
          <p:cNvPr id="586" name="Google Shape;586;p4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Tactical Design - </a:t>
            </a:r>
            <a:r>
              <a:rPr lang="en">
                <a:solidFill>
                  <a:schemeClr val="lt2"/>
                </a:solidFill>
              </a:rPr>
              <a:t>Aggregates</a:t>
            </a:r>
            <a:endParaRPr>
              <a:solidFill>
                <a:schemeClr val="lt2"/>
              </a:solidFill>
            </a:endParaRPr>
          </a:p>
        </p:txBody>
      </p:sp>
      <p:sp>
        <p:nvSpPr>
          <p:cNvPr id="587" name="Google Shape;587;p49"/>
          <p:cNvSpPr/>
          <p:nvPr/>
        </p:nvSpPr>
        <p:spPr>
          <a:xfrm>
            <a:off x="5365350" y="2366200"/>
            <a:ext cx="888000" cy="592200"/>
          </a:xfrm>
          <a:prstGeom prst="flowChartAlternateProcess">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Entity</a:t>
            </a:r>
            <a:endParaRPr>
              <a:solidFill>
                <a:srgbClr val="999999"/>
              </a:solidFill>
              <a:latin typeface="Proxima Nova"/>
              <a:ea typeface="Proxima Nova"/>
              <a:cs typeface="Proxima Nova"/>
              <a:sym typeface="Proxima Nova"/>
            </a:endParaRPr>
          </a:p>
        </p:txBody>
      </p:sp>
      <p:sp>
        <p:nvSpPr>
          <p:cNvPr id="588" name="Google Shape;588;p49"/>
          <p:cNvSpPr/>
          <p:nvPr/>
        </p:nvSpPr>
        <p:spPr>
          <a:xfrm>
            <a:off x="5896900" y="1624025"/>
            <a:ext cx="888000" cy="592200"/>
          </a:xfrm>
          <a:prstGeom prst="flowChartAlternateProcess">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Service</a:t>
            </a:r>
            <a:endParaRPr>
              <a:solidFill>
                <a:srgbClr val="999999"/>
              </a:solidFill>
              <a:latin typeface="Proxima Nova"/>
              <a:ea typeface="Proxima Nova"/>
              <a:cs typeface="Proxima Nova"/>
              <a:sym typeface="Proxima Nova"/>
            </a:endParaRPr>
          </a:p>
        </p:txBody>
      </p:sp>
      <p:sp>
        <p:nvSpPr>
          <p:cNvPr id="589" name="Google Shape;589;p49"/>
          <p:cNvSpPr/>
          <p:nvPr/>
        </p:nvSpPr>
        <p:spPr>
          <a:xfrm>
            <a:off x="6517200" y="2481650"/>
            <a:ext cx="1295136" cy="666090"/>
          </a:xfrm>
          <a:prstGeom prst="flowChartMultidocumen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Aggregates</a:t>
            </a:r>
            <a:endParaRPr>
              <a:solidFill>
                <a:srgbClr val="FFFFFF"/>
              </a:solidFill>
              <a:latin typeface="Proxima Nova"/>
              <a:ea typeface="Proxima Nova"/>
              <a:cs typeface="Proxima Nova"/>
              <a:sym typeface="Proxima Nova"/>
            </a:endParaRPr>
          </a:p>
        </p:txBody>
      </p:sp>
      <p:sp>
        <p:nvSpPr>
          <p:cNvPr id="590" name="Google Shape;590;p49"/>
          <p:cNvSpPr/>
          <p:nvPr/>
        </p:nvSpPr>
        <p:spPr>
          <a:xfrm>
            <a:off x="5254300" y="3127325"/>
            <a:ext cx="1110100" cy="666100"/>
          </a:xfrm>
          <a:prstGeom prst="flowChartMagneticDisk">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Repository</a:t>
            </a:r>
            <a:endParaRPr>
              <a:solidFill>
                <a:srgbClr val="999999"/>
              </a:solidFill>
              <a:latin typeface="Proxima Nova"/>
              <a:ea typeface="Proxima Nova"/>
              <a:cs typeface="Proxima Nova"/>
              <a:sym typeface="Proxima Nova"/>
            </a:endParaRPr>
          </a:p>
        </p:txBody>
      </p:sp>
      <p:sp>
        <p:nvSpPr>
          <p:cNvPr id="591" name="Google Shape;591;p49"/>
          <p:cNvSpPr/>
          <p:nvPr/>
        </p:nvSpPr>
        <p:spPr>
          <a:xfrm>
            <a:off x="3880500" y="2378225"/>
            <a:ext cx="1221000" cy="749100"/>
          </a:xfrm>
          <a:prstGeom prst="corner">
            <a:avLst>
              <a:gd name="adj1" fmla="val 71599"/>
              <a:gd name="adj2" fmla="val 33335"/>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Factory</a:t>
            </a:r>
            <a:endParaRPr>
              <a:solidFill>
                <a:srgbClr val="999999"/>
              </a:solidFill>
              <a:latin typeface="Proxima Nova"/>
              <a:ea typeface="Proxima Nova"/>
              <a:cs typeface="Proxima Nova"/>
              <a:sym typeface="Proxima Nova"/>
            </a:endParaRPr>
          </a:p>
        </p:txBody>
      </p:sp>
      <p:sp>
        <p:nvSpPr>
          <p:cNvPr id="592" name="Google Shape;592;p49"/>
          <p:cNvSpPr/>
          <p:nvPr/>
        </p:nvSpPr>
        <p:spPr>
          <a:xfrm>
            <a:off x="4296750" y="1705000"/>
            <a:ext cx="1221000" cy="508800"/>
          </a:xfrm>
          <a:prstGeom prst="flowChartInputOutpu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Value Object</a:t>
            </a:r>
            <a:endParaRPr>
              <a:solidFill>
                <a:srgbClr val="999999"/>
              </a:solidFill>
              <a:latin typeface="Proxima Nova"/>
              <a:ea typeface="Proxima Nova"/>
              <a:cs typeface="Proxima Nova"/>
              <a:sym typeface="Proxima Nova"/>
            </a:endParaRPr>
          </a:p>
        </p:txBody>
      </p:sp>
      <p:sp>
        <p:nvSpPr>
          <p:cNvPr id="593" name="Google Shape;593;p49"/>
          <p:cNvSpPr txBox="1"/>
          <p:nvPr/>
        </p:nvSpPr>
        <p:spPr>
          <a:xfrm>
            <a:off x="224700" y="1217300"/>
            <a:ext cx="2899800" cy="3066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Aggregates shouldn’t mutate business models or processes</a:t>
            </a:r>
            <a:endParaRPr sz="1800">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Favor small &amp; shallow Aggregates</a:t>
            </a:r>
            <a:endParaRPr sz="1800">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Design for eventually consistent Aggregates</a:t>
            </a:r>
            <a:endParaRPr sz="1800">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Aggregate Entity and Value Objects</a:t>
            </a:r>
            <a:endParaRPr sz="1800">
              <a:latin typeface="Proxima Nova"/>
              <a:ea typeface="Proxima Nova"/>
              <a:cs typeface="Proxima Nova"/>
              <a:sym typeface="Proxima Nova"/>
            </a:endParaRPr>
          </a:p>
        </p:txBody>
      </p:sp>
      <p:sp>
        <p:nvSpPr>
          <p:cNvPr id="594" name="Google Shape;594;p49"/>
          <p:cNvSpPr/>
          <p:nvPr/>
        </p:nvSpPr>
        <p:spPr>
          <a:xfrm>
            <a:off x="4343055" y="2137054"/>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9"/>
          <p:cNvSpPr/>
          <p:nvPr/>
        </p:nvSpPr>
        <p:spPr>
          <a:xfrm>
            <a:off x="5517755" y="1638004"/>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9"/>
          <p:cNvSpPr/>
          <p:nvPr/>
        </p:nvSpPr>
        <p:spPr>
          <a:xfrm>
            <a:off x="6784905" y="186942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9"/>
          <p:cNvSpPr/>
          <p:nvPr/>
        </p:nvSpPr>
        <p:spPr>
          <a:xfrm>
            <a:off x="4888805" y="305677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9"/>
          <p:cNvSpPr/>
          <p:nvPr/>
        </p:nvSpPr>
        <p:spPr>
          <a:xfrm>
            <a:off x="6253355" y="288542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9"/>
          <p:cNvSpPr/>
          <p:nvPr/>
        </p:nvSpPr>
        <p:spPr>
          <a:xfrm>
            <a:off x="5166317" y="206647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9"/>
          <p:cNvSpPr/>
          <p:nvPr/>
        </p:nvSpPr>
        <p:spPr>
          <a:xfrm>
            <a:off x="3649250" y="1397375"/>
            <a:ext cx="4375675" cy="2655000"/>
          </a:xfrm>
          <a:custGeom>
            <a:avLst/>
            <a:gdLst/>
            <a:ahLst/>
            <a:cxnLst/>
            <a:rect l="l" t="t" r="r" b="b"/>
            <a:pathLst>
              <a:path w="175027" h="106200" extrusionOk="0">
                <a:moveTo>
                  <a:pt x="0" y="44034"/>
                </a:moveTo>
                <a:lnTo>
                  <a:pt x="17391" y="20352"/>
                </a:lnTo>
                <a:lnTo>
                  <a:pt x="39223" y="2960"/>
                </a:lnTo>
                <a:lnTo>
                  <a:pt x="82888" y="0"/>
                </a:lnTo>
                <a:lnTo>
                  <a:pt x="122852" y="2590"/>
                </a:lnTo>
                <a:lnTo>
                  <a:pt x="145054" y="23682"/>
                </a:lnTo>
                <a:lnTo>
                  <a:pt x="151714" y="34783"/>
                </a:lnTo>
                <a:lnTo>
                  <a:pt x="173176" y="38113"/>
                </a:lnTo>
                <a:lnTo>
                  <a:pt x="175027" y="72157"/>
                </a:lnTo>
                <a:lnTo>
                  <a:pt x="142833" y="79927"/>
                </a:lnTo>
                <a:lnTo>
                  <a:pt x="123962" y="82518"/>
                </a:lnTo>
                <a:lnTo>
                  <a:pt x="109160" y="105460"/>
                </a:lnTo>
                <a:lnTo>
                  <a:pt x="78077" y="106200"/>
                </a:lnTo>
                <a:lnTo>
                  <a:pt x="54765" y="96209"/>
                </a:lnTo>
                <a:lnTo>
                  <a:pt x="51065" y="79557"/>
                </a:lnTo>
                <a:lnTo>
                  <a:pt x="3700" y="76597"/>
                </a:lnTo>
                <a:close/>
              </a:path>
            </a:pathLst>
          </a:custGeom>
          <a:noFill/>
          <a:ln w="19050" cap="flat" cmpd="sng">
            <a:solidFill>
              <a:srgbClr val="CCCCCC"/>
            </a:solidFill>
            <a:prstDash val="dash"/>
            <a:round/>
            <a:headEnd type="none" w="med" len="med"/>
            <a:tailEnd type="none" w="med" len="med"/>
          </a:ln>
        </p:spPr>
      </p:sp>
      <p:sp>
        <p:nvSpPr>
          <p:cNvPr id="601" name="Google Shape;601;p49"/>
          <p:cNvSpPr txBox="1"/>
          <p:nvPr/>
        </p:nvSpPr>
        <p:spPr>
          <a:xfrm>
            <a:off x="4857198" y="1064898"/>
            <a:ext cx="1383000" cy="35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B7B7B7"/>
                </a:solidFill>
                <a:latin typeface="Proxima Nova"/>
                <a:ea typeface="Proxima Nova"/>
                <a:cs typeface="Proxima Nova"/>
                <a:sym typeface="Proxima Nova"/>
              </a:rPr>
              <a:t>Module</a:t>
            </a:r>
            <a:endParaRPr>
              <a:solidFill>
                <a:srgbClr val="B7B7B7"/>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50"/>
          <p:cNvSpPr/>
          <p:nvPr/>
        </p:nvSpPr>
        <p:spPr>
          <a:xfrm>
            <a:off x="3096990" y="896623"/>
            <a:ext cx="5402400" cy="36090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Proxima Nova"/>
              <a:ea typeface="Proxima Nova"/>
              <a:cs typeface="Proxima Nova"/>
              <a:sym typeface="Proxima Nova"/>
            </a:endParaRPr>
          </a:p>
        </p:txBody>
      </p:sp>
      <p:sp>
        <p:nvSpPr>
          <p:cNvPr id="607" name="Google Shape;607;p5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Tactical Design - </a:t>
            </a:r>
            <a:r>
              <a:rPr lang="en">
                <a:solidFill>
                  <a:schemeClr val="lt2"/>
                </a:solidFill>
              </a:rPr>
              <a:t>Services</a:t>
            </a:r>
            <a:endParaRPr>
              <a:solidFill>
                <a:schemeClr val="lt2"/>
              </a:solidFill>
            </a:endParaRPr>
          </a:p>
        </p:txBody>
      </p:sp>
      <p:sp>
        <p:nvSpPr>
          <p:cNvPr id="608" name="Google Shape;608;p50"/>
          <p:cNvSpPr/>
          <p:nvPr/>
        </p:nvSpPr>
        <p:spPr>
          <a:xfrm>
            <a:off x="5365350" y="2366200"/>
            <a:ext cx="888000" cy="592200"/>
          </a:xfrm>
          <a:prstGeom prst="flowChartAlternateProcess">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Entity</a:t>
            </a:r>
            <a:endParaRPr>
              <a:solidFill>
                <a:srgbClr val="999999"/>
              </a:solidFill>
              <a:latin typeface="Proxima Nova"/>
              <a:ea typeface="Proxima Nova"/>
              <a:cs typeface="Proxima Nova"/>
              <a:sym typeface="Proxima Nova"/>
            </a:endParaRPr>
          </a:p>
        </p:txBody>
      </p:sp>
      <p:sp>
        <p:nvSpPr>
          <p:cNvPr id="609" name="Google Shape;609;p50"/>
          <p:cNvSpPr/>
          <p:nvPr/>
        </p:nvSpPr>
        <p:spPr>
          <a:xfrm>
            <a:off x="5896900" y="1624025"/>
            <a:ext cx="888000" cy="592200"/>
          </a:xfrm>
          <a:prstGeom prst="flowChartAlternateProcess">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Service</a:t>
            </a:r>
            <a:endParaRPr>
              <a:solidFill>
                <a:srgbClr val="FFFFFF"/>
              </a:solidFill>
              <a:latin typeface="Proxima Nova"/>
              <a:ea typeface="Proxima Nova"/>
              <a:cs typeface="Proxima Nova"/>
              <a:sym typeface="Proxima Nova"/>
            </a:endParaRPr>
          </a:p>
        </p:txBody>
      </p:sp>
      <p:sp>
        <p:nvSpPr>
          <p:cNvPr id="610" name="Google Shape;610;p50"/>
          <p:cNvSpPr/>
          <p:nvPr/>
        </p:nvSpPr>
        <p:spPr>
          <a:xfrm>
            <a:off x="6517200" y="2481650"/>
            <a:ext cx="1295136" cy="666090"/>
          </a:xfrm>
          <a:prstGeom prst="flowChartMultidocumen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Aggregates</a:t>
            </a:r>
            <a:endParaRPr>
              <a:solidFill>
                <a:srgbClr val="999999"/>
              </a:solidFill>
              <a:latin typeface="Proxima Nova"/>
              <a:ea typeface="Proxima Nova"/>
              <a:cs typeface="Proxima Nova"/>
              <a:sym typeface="Proxima Nova"/>
            </a:endParaRPr>
          </a:p>
        </p:txBody>
      </p:sp>
      <p:sp>
        <p:nvSpPr>
          <p:cNvPr id="611" name="Google Shape;611;p50"/>
          <p:cNvSpPr/>
          <p:nvPr/>
        </p:nvSpPr>
        <p:spPr>
          <a:xfrm>
            <a:off x="5254300" y="3127325"/>
            <a:ext cx="1110100" cy="666100"/>
          </a:xfrm>
          <a:prstGeom prst="flowChartMagneticDisk">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Repository</a:t>
            </a:r>
            <a:endParaRPr>
              <a:solidFill>
                <a:srgbClr val="999999"/>
              </a:solidFill>
              <a:latin typeface="Proxima Nova"/>
              <a:ea typeface="Proxima Nova"/>
              <a:cs typeface="Proxima Nova"/>
              <a:sym typeface="Proxima Nova"/>
            </a:endParaRPr>
          </a:p>
        </p:txBody>
      </p:sp>
      <p:sp>
        <p:nvSpPr>
          <p:cNvPr id="612" name="Google Shape;612;p50"/>
          <p:cNvSpPr/>
          <p:nvPr/>
        </p:nvSpPr>
        <p:spPr>
          <a:xfrm>
            <a:off x="3880500" y="2378225"/>
            <a:ext cx="1221000" cy="749100"/>
          </a:xfrm>
          <a:prstGeom prst="corner">
            <a:avLst>
              <a:gd name="adj1" fmla="val 71599"/>
              <a:gd name="adj2" fmla="val 33335"/>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Factory</a:t>
            </a:r>
            <a:endParaRPr>
              <a:solidFill>
                <a:srgbClr val="999999"/>
              </a:solidFill>
              <a:latin typeface="Proxima Nova"/>
              <a:ea typeface="Proxima Nova"/>
              <a:cs typeface="Proxima Nova"/>
              <a:sym typeface="Proxima Nova"/>
            </a:endParaRPr>
          </a:p>
        </p:txBody>
      </p:sp>
      <p:sp>
        <p:nvSpPr>
          <p:cNvPr id="613" name="Google Shape;613;p50"/>
          <p:cNvSpPr/>
          <p:nvPr/>
        </p:nvSpPr>
        <p:spPr>
          <a:xfrm>
            <a:off x="4296750" y="1705000"/>
            <a:ext cx="1221000" cy="508800"/>
          </a:xfrm>
          <a:prstGeom prst="flowChartInputOutpu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Value Object</a:t>
            </a:r>
            <a:endParaRPr>
              <a:solidFill>
                <a:srgbClr val="999999"/>
              </a:solidFill>
              <a:latin typeface="Proxima Nova"/>
              <a:ea typeface="Proxima Nova"/>
              <a:cs typeface="Proxima Nova"/>
              <a:sym typeface="Proxima Nova"/>
            </a:endParaRPr>
          </a:p>
        </p:txBody>
      </p:sp>
      <p:sp>
        <p:nvSpPr>
          <p:cNvPr id="614" name="Google Shape;614;p50"/>
          <p:cNvSpPr txBox="1"/>
          <p:nvPr/>
        </p:nvSpPr>
        <p:spPr>
          <a:xfrm>
            <a:off x="579300" y="1064900"/>
            <a:ext cx="2145600" cy="108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Proxima Nova"/>
              <a:ea typeface="Proxima Nova"/>
              <a:cs typeface="Proxima Nova"/>
              <a:sym typeface="Proxima Nova"/>
            </a:endParaRPr>
          </a:p>
        </p:txBody>
      </p:sp>
      <p:sp>
        <p:nvSpPr>
          <p:cNvPr id="615" name="Google Shape;615;p50"/>
          <p:cNvSpPr txBox="1"/>
          <p:nvPr/>
        </p:nvSpPr>
        <p:spPr>
          <a:xfrm>
            <a:off x="224700" y="1217300"/>
            <a:ext cx="2899800" cy="3167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Service operations should perform stateless functions</a:t>
            </a:r>
            <a:endParaRPr sz="1800">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Functionality to augment functionality not naturally included in Entities</a:t>
            </a:r>
            <a:endParaRPr sz="1800">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Typically defined as a contractual interface</a:t>
            </a:r>
            <a:endParaRPr sz="1800">
              <a:latin typeface="Proxima Nova"/>
              <a:ea typeface="Proxima Nova"/>
              <a:cs typeface="Proxima Nova"/>
              <a:sym typeface="Proxima Nova"/>
            </a:endParaRPr>
          </a:p>
        </p:txBody>
      </p:sp>
      <p:sp>
        <p:nvSpPr>
          <p:cNvPr id="616" name="Google Shape;616;p50"/>
          <p:cNvSpPr/>
          <p:nvPr/>
        </p:nvSpPr>
        <p:spPr>
          <a:xfrm>
            <a:off x="4343055" y="2137054"/>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0"/>
          <p:cNvSpPr/>
          <p:nvPr/>
        </p:nvSpPr>
        <p:spPr>
          <a:xfrm>
            <a:off x="5517755" y="1638004"/>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0"/>
          <p:cNvSpPr/>
          <p:nvPr/>
        </p:nvSpPr>
        <p:spPr>
          <a:xfrm>
            <a:off x="6784905" y="186942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0"/>
          <p:cNvSpPr/>
          <p:nvPr/>
        </p:nvSpPr>
        <p:spPr>
          <a:xfrm>
            <a:off x="4888805" y="305677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0"/>
          <p:cNvSpPr/>
          <p:nvPr/>
        </p:nvSpPr>
        <p:spPr>
          <a:xfrm>
            <a:off x="6253355" y="288542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0"/>
          <p:cNvSpPr/>
          <p:nvPr/>
        </p:nvSpPr>
        <p:spPr>
          <a:xfrm>
            <a:off x="5166317" y="206647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0"/>
          <p:cNvSpPr/>
          <p:nvPr/>
        </p:nvSpPr>
        <p:spPr>
          <a:xfrm>
            <a:off x="3649250" y="1397375"/>
            <a:ext cx="4375675" cy="2655000"/>
          </a:xfrm>
          <a:custGeom>
            <a:avLst/>
            <a:gdLst/>
            <a:ahLst/>
            <a:cxnLst/>
            <a:rect l="l" t="t" r="r" b="b"/>
            <a:pathLst>
              <a:path w="175027" h="106200" extrusionOk="0">
                <a:moveTo>
                  <a:pt x="0" y="44034"/>
                </a:moveTo>
                <a:lnTo>
                  <a:pt x="17391" y="20352"/>
                </a:lnTo>
                <a:lnTo>
                  <a:pt x="39223" y="2960"/>
                </a:lnTo>
                <a:lnTo>
                  <a:pt x="82888" y="0"/>
                </a:lnTo>
                <a:lnTo>
                  <a:pt x="122852" y="2590"/>
                </a:lnTo>
                <a:lnTo>
                  <a:pt x="145054" y="23682"/>
                </a:lnTo>
                <a:lnTo>
                  <a:pt x="151714" y="34783"/>
                </a:lnTo>
                <a:lnTo>
                  <a:pt x="173176" y="38113"/>
                </a:lnTo>
                <a:lnTo>
                  <a:pt x="175027" y="72157"/>
                </a:lnTo>
                <a:lnTo>
                  <a:pt x="142833" y="79927"/>
                </a:lnTo>
                <a:lnTo>
                  <a:pt x="123962" y="82518"/>
                </a:lnTo>
                <a:lnTo>
                  <a:pt x="109160" y="105460"/>
                </a:lnTo>
                <a:lnTo>
                  <a:pt x="78077" y="106200"/>
                </a:lnTo>
                <a:lnTo>
                  <a:pt x="54765" y="96209"/>
                </a:lnTo>
                <a:lnTo>
                  <a:pt x="51065" y="79557"/>
                </a:lnTo>
                <a:lnTo>
                  <a:pt x="3700" y="76597"/>
                </a:lnTo>
                <a:close/>
              </a:path>
            </a:pathLst>
          </a:custGeom>
          <a:noFill/>
          <a:ln w="19050" cap="flat" cmpd="sng">
            <a:solidFill>
              <a:srgbClr val="CCCCCC"/>
            </a:solidFill>
            <a:prstDash val="dash"/>
            <a:round/>
            <a:headEnd type="none" w="med" len="med"/>
            <a:tailEnd type="none" w="med" len="med"/>
          </a:ln>
        </p:spPr>
      </p:sp>
      <p:sp>
        <p:nvSpPr>
          <p:cNvPr id="623" name="Google Shape;623;p50"/>
          <p:cNvSpPr txBox="1"/>
          <p:nvPr/>
        </p:nvSpPr>
        <p:spPr>
          <a:xfrm>
            <a:off x="4857198" y="1064898"/>
            <a:ext cx="1383000" cy="35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B7B7B7"/>
                </a:solidFill>
                <a:latin typeface="Proxima Nova"/>
                <a:ea typeface="Proxima Nova"/>
                <a:cs typeface="Proxima Nova"/>
                <a:sym typeface="Proxima Nova"/>
              </a:rPr>
              <a:t>Module</a:t>
            </a:r>
            <a:endParaRPr>
              <a:solidFill>
                <a:srgbClr val="B7B7B7"/>
              </a:solidFill>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51"/>
          <p:cNvSpPr/>
          <p:nvPr/>
        </p:nvSpPr>
        <p:spPr>
          <a:xfrm>
            <a:off x="3096990" y="896623"/>
            <a:ext cx="5402400" cy="36090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Proxima Nova"/>
              <a:ea typeface="Proxima Nova"/>
              <a:cs typeface="Proxima Nova"/>
              <a:sym typeface="Proxima Nova"/>
            </a:endParaRPr>
          </a:p>
        </p:txBody>
      </p:sp>
      <p:sp>
        <p:nvSpPr>
          <p:cNvPr id="629" name="Google Shape;629;p5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Tactical Design - </a:t>
            </a:r>
            <a:r>
              <a:rPr lang="en">
                <a:solidFill>
                  <a:schemeClr val="lt2"/>
                </a:solidFill>
              </a:rPr>
              <a:t>Factories</a:t>
            </a:r>
            <a:endParaRPr>
              <a:solidFill>
                <a:schemeClr val="lt2"/>
              </a:solidFill>
            </a:endParaRPr>
          </a:p>
        </p:txBody>
      </p:sp>
      <p:sp>
        <p:nvSpPr>
          <p:cNvPr id="630" name="Google Shape;630;p51"/>
          <p:cNvSpPr/>
          <p:nvPr/>
        </p:nvSpPr>
        <p:spPr>
          <a:xfrm>
            <a:off x="5365350" y="2366200"/>
            <a:ext cx="888000" cy="592200"/>
          </a:xfrm>
          <a:prstGeom prst="flowChartAlternateProcess">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Entity</a:t>
            </a:r>
            <a:endParaRPr>
              <a:solidFill>
                <a:srgbClr val="999999"/>
              </a:solidFill>
              <a:latin typeface="Proxima Nova"/>
              <a:ea typeface="Proxima Nova"/>
              <a:cs typeface="Proxima Nova"/>
              <a:sym typeface="Proxima Nova"/>
            </a:endParaRPr>
          </a:p>
        </p:txBody>
      </p:sp>
      <p:sp>
        <p:nvSpPr>
          <p:cNvPr id="631" name="Google Shape;631;p51"/>
          <p:cNvSpPr/>
          <p:nvPr/>
        </p:nvSpPr>
        <p:spPr>
          <a:xfrm>
            <a:off x="5896900" y="1624025"/>
            <a:ext cx="888000" cy="592200"/>
          </a:xfrm>
          <a:prstGeom prst="flowChartAlternateProcess">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Service</a:t>
            </a:r>
            <a:endParaRPr>
              <a:solidFill>
                <a:srgbClr val="999999"/>
              </a:solidFill>
              <a:latin typeface="Proxima Nova"/>
              <a:ea typeface="Proxima Nova"/>
              <a:cs typeface="Proxima Nova"/>
              <a:sym typeface="Proxima Nova"/>
            </a:endParaRPr>
          </a:p>
        </p:txBody>
      </p:sp>
      <p:sp>
        <p:nvSpPr>
          <p:cNvPr id="632" name="Google Shape;632;p51"/>
          <p:cNvSpPr/>
          <p:nvPr/>
        </p:nvSpPr>
        <p:spPr>
          <a:xfrm>
            <a:off x="6517200" y="2481650"/>
            <a:ext cx="1295136" cy="666090"/>
          </a:xfrm>
          <a:prstGeom prst="flowChartMultidocumen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Aggregates</a:t>
            </a:r>
            <a:endParaRPr>
              <a:solidFill>
                <a:srgbClr val="999999"/>
              </a:solidFill>
              <a:latin typeface="Proxima Nova"/>
              <a:ea typeface="Proxima Nova"/>
              <a:cs typeface="Proxima Nova"/>
              <a:sym typeface="Proxima Nova"/>
            </a:endParaRPr>
          </a:p>
        </p:txBody>
      </p:sp>
      <p:sp>
        <p:nvSpPr>
          <p:cNvPr id="633" name="Google Shape;633;p51"/>
          <p:cNvSpPr/>
          <p:nvPr/>
        </p:nvSpPr>
        <p:spPr>
          <a:xfrm>
            <a:off x="5254300" y="3127325"/>
            <a:ext cx="1110100" cy="666100"/>
          </a:xfrm>
          <a:prstGeom prst="flowChartMagneticDisk">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Repository</a:t>
            </a:r>
            <a:endParaRPr>
              <a:solidFill>
                <a:srgbClr val="999999"/>
              </a:solidFill>
              <a:latin typeface="Proxima Nova"/>
              <a:ea typeface="Proxima Nova"/>
              <a:cs typeface="Proxima Nova"/>
              <a:sym typeface="Proxima Nova"/>
            </a:endParaRPr>
          </a:p>
        </p:txBody>
      </p:sp>
      <p:sp>
        <p:nvSpPr>
          <p:cNvPr id="634" name="Google Shape;634;p51"/>
          <p:cNvSpPr/>
          <p:nvPr/>
        </p:nvSpPr>
        <p:spPr>
          <a:xfrm>
            <a:off x="3880500" y="2378225"/>
            <a:ext cx="1221000" cy="749100"/>
          </a:xfrm>
          <a:prstGeom prst="corner">
            <a:avLst>
              <a:gd name="adj1" fmla="val 71599"/>
              <a:gd name="adj2" fmla="val 33335"/>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Factory</a:t>
            </a:r>
            <a:endParaRPr>
              <a:solidFill>
                <a:srgbClr val="FFFFFF"/>
              </a:solidFill>
              <a:latin typeface="Proxima Nova"/>
              <a:ea typeface="Proxima Nova"/>
              <a:cs typeface="Proxima Nova"/>
              <a:sym typeface="Proxima Nova"/>
            </a:endParaRPr>
          </a:p>
        </p:txBody>
      </p:sp>
      <p:sp>
        <p:nvSpPr>
          <p:cNvPr id="635" name="Google Shape;635;p51"/>
          <p:cNvSpPr/>
          <p:nvPr/>
        </p:nvSpPr>
        <p:spPr>
          <a:xfrm>
            <a:off x="4296750" y="1705000"/>
            <a:ext cx="1221000" cy="508800"/>
          </a:xfrm>
          <a:prstGeom prst="flowChartInputOutpu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Value Object</a:t>
            </a:r>
            <a:endParaRPr>
              <a:solidFill>
                <a:srgbClr val="999999"/>
              </a:solidFill>
              <a:latin typeface="Proxima Nova"/>
              <a:ea typeface="Proxima Nova"/>
              <a:cs typeface="Proxima Nova"/>
              <a:sym typeface="Proxima Nova"/>
            </a:endParaRPr>
          </a:p>
        </p:txBody>
      </p:sp>
      <p:sp>
        <p:nvSpPr>
          <p:cNvPr id="636" name="Google Shape;636;p51"/>
          <p:cNvSpPr txBox="1"/>
          <p:nvPr/>
        </p:nvSpPr>
        <p:spPr>
          <a:xfrm>
            <a:off x="224700" y="1217300"/>
            <a:ext cx="2899800" cy="2655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Don’t express parts of the Model</a:t>
            </a:r>
            <a:endParaRPr sz="1800">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A method to express creation, possibly creation of non-trivial Aggregates</a:t>
            </a:r>
            <a:endParaRPr sz="1800">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Essential support function of a Model</a:t>
            </a:r>
            <a:endParaRPr sz="1800">
              <a:latin typeface="Proxima Nova"/>
              <a:ea typeface="Proxima Nova"/>
              <a:cs typeface="Proxima Nova"/>
              <a:sym typeface="Proxima Nova"/>
            </a:endParaRPr>
          </a:p>
        </p:txBody>
      </p:sp>
      <p:sp>
        <p:nvSpPr>
          <p:cNvPr id="637" name="Google Shape;637;p51"/>
          <p:cNvSpPr/>
          <p:nvPr/>
        </p:nvSpPr>
        <p:spPr>
          <a:xfrm>
            <a:off x="4343055" y="2137054"/>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1"/>
          <p:cNvSpPr/>
          <p:nvPr/>
        </p:nvSpPr>
        <p:spPr>
          <a:xfrm>
            <a:off x="5517755" y="1638004"/>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1"/>
          <p:cNvSpPr/>
          <p:nvPr/>
        </p:nvSpPr>
        <p:spPr>
          <a:xfrm>
            <a:off x="6784905" y="186942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p:nvPr/>
        </p:nvSpPr>
        <p:spPr>
          <a:xfrm>
            <a:off x="4888805" y="305677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1"/>
          <p:cNvSpPr/>
          <p:nvPr/>
        </p:nvSpPr>
        <p:spPr>
          <a:xfrm>
            <a:off x="6253355" y="288542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1"/>
          <p:cNvSpPr/>
          <p:nvPr/>
        </p:nvSpPr>
        <p:spPr>
          <a:xfrm>
            <a:off x="5166317" y="206647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1"/>
          <p:cNvSpPr/>
          <p:nvPr/>
        </p:nvSpPr>
        <p:spPr>
          <a:xfrm>
            <a:off x="3649250" y="1397375"/>
            <a:ext cx="4375675" cy="2655000"/>
          </a:xfrm>
          <a:custGeom>
            <a:avLst/>
            <a:gdLst/>
            <a:ahLst/>
            <a:cxnLst/>
            <a:rect l="l" t="t" r="r" b="b"/>
            <a:pathLst>
              <a:path w="175027" h="106200" extrusionOk="0">
                <a:moveTo>
                  <a:pt x="0" y="44034"/>
                </a:moveTo>
                <a:lnTo>
                  <a:pt x="17391" y="20352"/>
                </a:lnTo>
                <a:lnTo>
                  <a:pt x="39223" y="2960"/>
                </a:lnTo>
                <a:lnTo>
                  <a:pt x="82888" y="0"/>
                </a:lnTo>
                <a:lnTo>
                  <a:pt x="122852" y="2590"/>
                </a:lnTo>
                <a:lnTo>
                  <a:pt x="145054" y="23682"/>
                </a:lnTo>
                <a:lnTo>
                  <a:pt x="151714" y="34783"/>
                </a:lnTo>
                <a:lnTo>
                  <a:pt x="173176" y="38113"/>
                </a:lnTo>
                <a:lnTo>
                  <a:pt x="175027" y="72157"/>
                </a:lnTo>
                <a:lnTo>
                  <a:pt x="142833" y="79927"/>
                </a:lnTo>
                <a:lnTo>
                  <a:pt x="123962" y="82518"/>
                </a:lnTo>
                <a:lnTo>
                  <a:pt x="109160" y="105460"/>
                </a:lnTo>
                <a:lnTo>
                  <a:pt x="78077" y="106200"/>
                </a:lnTo>
                <a:lnTo>
                  <a:pt x="54765" y="96209"/>
                </a:lnTo>
                <a:lnTo>
                  <a:pt x="51065" y="79557"/>
                </a:lnTo>
                <a:lnTo>
                  <a:pt x="3700" y="76597"/>
                </a:lnTo>
                <a:close/>
              </a:path>
            </a:pathLst>
          </a:custGeom>
          <a:noFill/>
          <a:ln w="19050" cap="flat" cmpd="sng">
            <a:solidFill>
              <a:srgbClr val="CCCCCC"/>
            </a:solidFill>
            <a:prstDash val="dash"/>
            <a:round/>
            <a:headEnd type="none" w="med" len="med"/>
            <a:tailEnd type="none" w="med" len="med"/>
          </a:ln>
        </p:spPr>
      </p:sp>
      <p:sp>
        <p:nvSpPr>
          <p:cNvPr id="644" name="Google Shape;644;p51"/>
          <p:cNvSpPr txBox="1"/>
          <p:nvPr/>
        </p:nvSpPr>
        <p:spPr>
          <a:xfrm>
            <a:off x="4857198" y="1064898"/>
            <a:ext cx="1383000" cy="35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B7B7B7"/>
                </a:solidFill>
                <a:latin typeface="Proxima Nova"/>
                <a:ea typeface="Proxima Nova"/>
                <a:cs typeface="Proxima Nova"/>
                <a:sym typeface="Proxima Nova"/>
              </a:rPr>
              <a:t>Module</a:t>
            </a:r>
            <a:endParaRPr>
              <a:solidFill>
                <a:srgbClr val="B7B7B7"/>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52"/>
          <p:cNvSpPr/>
          <p:nvPr/>
        </p:nvSpPr>
        <p:spPr>
          <a:xfrm>
            <a:off x="3096990" y="896623"/>
            <a:ext cx="5402400" cy="36090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Proxima Nova"/>
              <a:ea typeface="Proxima Nova"/>
              <a:cs typeface="Proxima Nova"/>
              <a:sym typeface="Proxima Nova"/>
            </a:endParaRPr>
          </a:p>
        </p:txBody>
      </p:sp>
      <p:sp>
        <p:nvSpPr>
          <p:cNvPr id="650" name="Google Shape;650;p5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Tactical Design - </a:t>
            </a:r>
            <a:r>
              <a:rPr lang="en">
                <a:solidFill>
                  <a:schemeClr val="lt2"/>
                </a:solidFill>
              </a:rPr>
              <a:t>Repositories</a:t>
            </a:r>
            <a:endParaRPr>
              <a:solidFill>
                <a:schemeClr val="lt2"/>
              </a:solidFill>
            </a:endParaRPr>
          </a:p>
        </p:txBody>
      </p:sp>
      <p:sp>
        <p:nvSpPr>
          <p:cNvPr id="651" name="Google Shape;651;p52"/>
          <p:cNvSpPr/>
          <p:nvPr/>
        </p:nvSpPr>
        <p:spPr>
          <a:xfrm>
            <a:off x="5365350" y="2366200"/>
            <a:ext cx="888000" cy="592200"/>
          </a:xfrm>
          <a:prstGeom prst="flowChartAlternateProcess">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Entity</a:t>
            </a:r>
            <a:endParaRPr>
              <a:solidFill>
                <a:srgbClr val="999999"/>
              </a:solidFill>
              <a:latin typeface="Proxima Nova"/>
              <a:ea typeface="Proxima Nova"/>
              <a:cs typeface="Proxima Nova"/>
              <a:sym typeface="Proxima Nova"/>
            </a:endParaRPr>
          </a:p>
        </p:txBody>
      </p:sp>
      <p:sp>
        <p:nvSpPr>
          <p:cNvPr id="652" name="Google Shape;652;p52"/>
          <p:cNvSpPr/>
          <p:nvPr/>
        </p:nvSpPr>
        <p:spPr>
          <a:xfrm>
            <a:off x="5896900" y="1624025"/>
            <a:ext cx="888000" cy="592200"/>
          </a:xfrm>
          <a:prstGeom prst="flowChartAlternateProcess">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Service</a:t>
            </a:r>
            <a:endParaRPr>
              <a:solidFill>
                <a:srgbClr val="999999"/>
              </a:solidFill>
              <a:latin typeface="Proxima Nova"/>
              <a:ea typeface="Proxima Nova"/>
              <a:cs typeface="Proxima Nova"/>
              <a:sym typeface="Proxima Nova"/>
            </a:endParaRPr>
          </a:p>
        </p:txBody>
      </p:sp>
      <p:sp>
        <p:nvSpPr>
          <p:cNvPr id="653" name="Google Shape;653;p52"/>
          <p:cNvSpPr/>
          <p:nvPr/>
        </p:nvSpPr>
        <p:spPr>
          <a:xfrm>
            <a:off x="6517200" y="2481650"/>
            <a:ext cx="1295136" cy="666090"/>
          </a:xfrm>
          <a:prstGeom prst="flowChartMultidocumen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Aggregates</a:t>
            </a:r>
            <a:endParaRPr>
              <a:solidFill>
                <a:srgbClr val="999999"/>
              </a:solidFill>
              <a:latin typeface="Proxima Nova"/>
              <a:ea typeface="Proxima Nova"/>
              <a:cs typeface="Proxima Nova"/>
              <a:sym typeface="Proxima Nova"/>
            </a:endParaRPr>
          </a:p>
        </p:txBody>
      </p:sp>
      <p:sp>
        <p:nvSpPr>
          <p:cNvPr id="654" name="Google Shape;654;p52"/>
          <p:cNvSpPr/>
          <p:nvPr/>
        </p:nvSpPr>
        <p:spPr>
          <a:xfrm>
            <a:off x="5254300" y="3127325"/>
            <a:ext cx="1110100" cy="666100"/>
          </a:xfrm>
          <a:prstGeom prst="flowChartMagneticDisk">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Repository</a:t>
            </a:r>
            <a:endParaRPr>
              <a:solidFill>
                <a:srgbClr val="FFFFFF"/>
              </a:solidFill>
              <a:latin typeface="Proxima Nova"/>
              <a:ea typeface="Proxima Nova"/>
              <a:cs typeface="Proxima Nova"/>
              <a:sym typeface="Proxima Nova"/>
            </a:endParaRPr>
          </a:p>
        </p:txBody>
      </p:sp>
      <p:sp>
        <p:nvSpPr>
          <p:cNvPr id="655" name="Google Shape;655;p52"/>
          <p:cNvSpPr/>
          <p:nvPr/>
        </p:nvSpPr>
        <p:spPr>
          <a:xfrm>
            <a:off x="3880500" y="2378225"/>
            <a:ext cx="1221000" cy="749100"/>
          </a:xfrm>
          <a:prstGeom prst="corner">
            <a:avLst>
              <a:gd name="adj1" fmla="val 71599"/>
              <a:gd name="adj2" fmla="val 33335"/>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Factory</a:t>
            </a:r>
            <a:endParaRPr>
              <a:solidFill>
                <a:srgbClr val="999999"/>
              </a:solidFill>
              <a:latin typeface="Proxima Nova"/>
              <a:ea typeface="Proxima Nova"/>
              <a:cs typeface="Proxima Nova"/>
              <a:sym typeface="Proxima Nova"/>
            </a:endParaRPr>
          </a:p>
        </p:txBody>
      </p:sp>
      <p:sp>
        <p:nvSpPr>
          <p:cNvPr id="656" name="Google Shape;656;p52"/>
          <p:cNvSpPr/>
          <p:nvPr/>
        </p:nvSpPr>
        <p:spPr>
          <a:xfrm>
            <a:off x="4296750" y="1705000"/>
            <a:ext cx="1221000" cy="508800"/>
          </a:xfrm>
          <a:prstGeom prst="flowChartInputOutpu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Value Object</a:t>
            </a:r>
            <a:endParaRPr>
              <a:solidFill>
                <a:srgbClr val="999999"/>
              </a:solidFill>
              <a:latin typeface="Proxima Nova"/>
              <a:ea typeface="Proxima Nova"/>
              <a:cs typeface="Proxima Nova"/>
              <a:sym typeface="Proxima Nova"/>
            </a:endParaRPr>
          </a:p>
        </p:txBody>
      </p:sp>
      <p:sp>
        <p:nvSpPr>
          <p:cNvPr id="657" name="Google Shape;657;p52"/>
          <p:cNvSpPr txBox="1"/>
          <p:nvPr/>
        </p:nvSpPr>
        <p:spPr>
          <a:xfrm>
            <a:off x="224700" y="1369700"/>
            <a:ext cx="2899800" cy="2655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Encapsulate the technical details of data access</a:t>
            </a:r>
            <a:endParaRPr sz="1800">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Decouple model from data</a:t>
            </a:r>
            <a:endParaRPr sz="1800">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Conceptual container around Entities and Aggregates</a:t>
            </a:r>
            <a:endParaRPr sz="1800">
              <a:latin typeface="Proxima Nova"/>
              <a:ea typeface="Proxima Nova"/>
              <a:cs typeface="Proxima Nova"/>
              <a:sym typeface="Proxima Nova"/>
            </a:endParaRPr>
          </a:p>
        </p:txBody>
      </p:sp>
      <p:sp>
        <p:nvSpPr>
          <p:cNvPr id="658" name="Google Shape;658;p52"/>
          <p:cNvSpPr/>
          <p:nvPr/>
        </p:nvSpPr>
        <p:spPr>
          <a:xfrm>
            <a:off x="4343055" y="2137054"/>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2"/>
          <p:cNvSpPr/>
          <p:nvPr/>
        </p:nvSpPr>
        <p:spPr>
          <a:xfrm>
            <a:off x="5517755" y="1638004"/>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2"/>
          <p:cNvSpPr/>
          <p:nvPr/>
        </p:nvSpPr>
        <p:spPr>
          <a:xfrm>
            <a:off x="6784905" y="186942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2"/>
          <p:cNvSpPr/>
          <p:nvPr/>
        </p:nvSpPr>
        <p:spPr>
          <a:xfrm>
            <a:off x="4888805" y="305677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2"/>
          <p:cNvSpPr/>
          <p:nvPr/>
        </p:nvSpPr>
        <p:spPr>
          <a:xfrm>
            <a:off x="6253355" y="288542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2"/>
          <p:cNvSpPr/>
          <p:nvPr/>
        </p:nvSpPr>
        <p:spPr>
          <a:xfrm>
            <a:off x="5166317" y="206647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2"/>
          <p:cNvSpPr/>
          <p:nvPr/>
        </p:nvSpPr>
        <p:spPr>
          <a:xfrm>
            <a:off x="3649250" y="1397375"/>
            <a:ext cx="4375675" cy="2655000"/>
          </a:xfrm>
          <a:custGeom>
            <a:avLst/>
            <a:gdLst/>
            <a:ahLst/>
            <a:cxnLst/>
            <a:rect l="l" t="t" r="r" b="b"/>
            <a:pathLst>
              <a:path w="175027" h="106200" extrusionOk="0">
                <a:moveTo>
                  <a:pt x="0" y="44034"/>
                </a:moveTo>
                <a:lnTo>
                  <a:pt x="17391" y="20352"/>
                </a:lnTo>
                <a:lnTo>
                  <a:pt x="39223" y="2960"/>
                </a:lnTo>
                <a:lnTo>
                  <a:pt x="82888" y="0"/>
                </a:lnTo>
                <a:lnTo>
                  <a:pt x="122852" y="2590"/>
                </a:lnTo>
                <a:lnTo>
                  <a:pt x="145054" y="23682"/>
                </a:lnTo>
                <a:lnTo>
                  <a:pt x="151714" y="34783"/>
                </a:lnTo>
                <a:lnTo>
                  <a:pt x="173176" y="38113"/>
                </a:lnTo>
                <a:lnTo>
                  <a:pt x="175027" y="72157"/>
                </a:lnTo>
                <a:lnTo>
                  <a:pt x="142833" y="79927"/>
                </a:lnTo>
                <a:lnTo>
                  <a:pt x="123962" y="82518"/>
                </a:lnTo>
                <a:lnTo>
                  <a:pt x="109160" y="105460"/>
                </a:lnTo>
                <a:lnTo>
                  <a:pt x="78077" y="106200"/>
                </a:lnTo>
                <a:lnTo>
                  <a:pt x="54765" y="96209"/>
                </a:lnTo>
                <a:lnTo>
                  <a:pt x="51065" y="79557"/>
                </a:lnTo>
                <a:lnTo>
                  <a:pt x="3700" y="76597"/>
                </a:lnTo>
                <a:close/>
              </a:path>
            </a:pathLst>
          </a:custGeom>
          <a:noFill/>
          <a:ln w="19050" cap="flat" cmpd="sng">
            <a:solidFill>
              <a:srgbClr val="CCCCCC"/>
            </a:solidFill>
            <a:prstDash val="dash"/>
            <a:round/>
            <a:headEnd type="none" w="med" len="med"/>
            <a:tailEnd type="none" w="med" len="med"/>
          </a:ln>
        </p:spPr>
      </p:sp>
      <p:sp>
        <p:nvSpPr>
          <p:cNvPr id="665" name="Google Shape;665;p52"/>
          <p:cNvSpPr txBox="1"/>
          <p:nvPr/>
        </p:nvSpPr>
        <p:spPr>
          <a:xfrm>
            <a:off x="4857198" y="1064898"/>
            <a:ext cx="1383000" cy="35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B7B7B7"/>
                </a:solidFill>
                <a:latin typeface="Proxima Nova"/>
                <a:ea typeface="Proxima Nova"/>
                <a:cs typeface="Proxima Nova"/>
                <a:sym typeface="Proxima Nova"/>
              </a:rPr>
              <a:t>Module</a:t>
            </a:r>
            <a:endParaRPr>
              <a:solidFill>
                <a:srgbClr val="B7B7B7"/>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53"/>
          <p:cNvSpPr/>
          <p:nvPr/>
        </p:nvSpPr>
        <p:spPr>
          <a:xfrm>
            <a:off x="3096990" y="896623"/>
            <a:ext cx="5402400" cy="36090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Proxima Nova"/>
              <a:ea typeface="Proxima Nova"/>
              <a:cs typeface="Proxima Nova"/>
              <a:sym typeface="Proxima Nova"/>
            </a:endParaRPr>
          </a:p>
        </p:txBody>
      </p:sp>
      <p:sp>
        <p:nvSpPr>
          <p:cNvPr id="671" name="Google Shape;671;p53"/>
          <p:cNvSpPr/>
          <p:nvPr/>
        </p:nvSpPr>
        <p:spPr>
          <a:xfrm>
            <a:off x="3649250" y="1397375"/>
            <a:ext cx="4375675" cy="2655000"/>
          </a:xfrm>
          <a:custGeom>
            <a:avLst/>
            <a:gdLst/>
            <a:ahLst/>
            <a:cxnLst/>
            <a:rect l="l" t="t" r="r" b="b"/>
            <a:pathLst>
              <a:path w="175027" h="106200" extrusionOk="0">
                <a:moveTo>
                  <a:pt x="0" y="44034"/>
                </a:moveTo>
                <a:lnTo>
                  <a:pt x="17391" y="20352"/>
                </a:lnTo>
                <a:lnTo>
                  <a:pt x="39223" y="2960"/>
                </a:lnTo>
                <a:lnTo>
                  <a:pt x="82888" y="0"/>
                </a:lnTo>
                <a:lnTo>
                  <a:pt x="122852" y="2590"/>
                </a:lnTo>
                <a:lnTo>
                  <a:pt x="145054" y="23682"/>
                </a:lnTo>
                <a:lnTo>
                  <a:pt x="151714" y="34783"/>
                </a:lnTo>
                <a:lnTo>
                  <a:pt x="173176" y="38113"/>
                </a:lnTo>
                <a:lnTo>
                  <a:pt x="175027" y="72157"/>
                </a:lnTo>
                <a:lnTo>
                  <a:pt x="142833" y="79927"/>
                </a:lnTo>
                <a:lnTo>
                  <a:pt x="123962" y="82518"/>
                </a:lnTo>
                <a:lnTo>
                  <a:pt x="109160" y="105460"/>
                </a:lnTo>
                <a:lnTo>
                  <a:pt x="78077" y="106200"/>
                </a:lnTo>
                <a:lnTo>
                  <a:pt x="54765" y="96209"/>
                </a:lnTo>
                <a:lnTo>
                  <a:pt x="51065" y="79557"/>
                </a:lnTo>
                <a:lnTo>
                  <a:pt x="3700" y="76597"/>
                </a:lnTo>
                <a:close/>
              </a:path>
            </a:pathLst>
          </a:custGeom>
          <a:noFill/>
          <a:ln w="19050" cap="flat" cmpd="sng">
            <a:solidFill>
              <a:schemeClr val="lt2"/>
            </a:solidFill>
            <a:prstDash val="dash"/>
            <a:round/>
            <a:headEnd type="none" w="med" len="med"/>
            <a:tailEnd type="none" w="med" len="med"/>
          </a:ln>
        </p:spPr>
      </p:sp>
      <p:sp>
        <p:nvSpPr>
          <p:cNvPr id="672" name="Google Shape;672;p5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Tactical Design - </a:t>
            </a:r>
            <a:r>
              <a:rPr lang="en">
                <a:solidFill>
                  <a:schemeClr val="lt2"/>
                </a:solidFill>
              </a:rPr>
              <a:t>Modules</a:t>
            </a:r>
            <a:endParaRPr>
              <a:solidFill>
                <a:schemeClr val="lt2"/>
              </a:solidFill>
            </a:endParaRPr>
          </a:p>
        </p:txBody>
      </p:sp>
      <p:sp>
        <p:nvSpPr>
          <p:cNvPr id="673" name="Google Shape;673;p53"/>
          <p:cNvSpPr/>
          <p:nvPr/>
        </p:nvSpPr>
        <p:spPr>
          <a:xfrm>
            <a:off x="5365350" y="2366200"/>
            <a:ext cx="888000" cy="592200"/>
          </a:xfrm>
          <a:prstGeom prst="flowChartAlternateProcess">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Entity</a:t>
            </a:r>
            <a:endParaRPr>
              <a:solidFill>
                <a:srgbClr val="999999"/>
              </a:solidFill>
              <a:latin typeface="Proxima Nova"/>
              <a:ea typeface="Proxima Nova"/>
              <a:cs typeface="Proxima Nova"/>
              <a:sym typeface="Proxima Nova"/>
            </a:endParaRPr>
          </a:p>
        </p:txBody>
      </p:sp>
      <p:sp>
        <p:nvSpPr>
          <p:cNvPr id="674" name="Google Shape;674;p53"/>
          <p:cNvSpPr/>
          <p:nvPr/>
        </p:nvSpPr>
        <p:spPr>
          <a:xfrm>
            <a:off x="5896900" y="1624025"/>
            <a:ext cx="888000" cy="592200"/>
          </a:xfrm>
          <a:prstGeom prst="flowChartAlternateProcess">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Service</a:t>
            </a:r>
            <a:endParaRPr>
              <a:solidFill>
                <a:srgbClr val="999999"/>
              </a:solidFill>
              <a:latin typeface="Proxima Nova"/>
              <a:ea typeface="Proxima Nova"/>
              <a:cs typeface="Proxima Nova"/>
              <a:sym typeface="Proxima Nova"/>
            </a:endParaRPr>
          </a:p>
        </p:txBody>
      </p:sp>
      <p:sp>
        <p:nvSpPr>
          <p:cNvPr id="675" name="Google Shape;675;p53"/>
          <p:cNvSpPr/>
          <p:nvPr/>
        </p:nvSpPr>
        <p:spPr>
          <a:xfrm>
            <a:off x="6517200" y="2481650"/>
            <a:ext cx="1295136" cy="666090"/>
          </a:xfrm>
          <a:prstGeom prst="flowChartMultidocumen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Aggregates</a:t>
            </a:r>
            <a:endParaRPr>
              <a:solidFill>
                <a:srgbClr val="999999"/>
              </a:solidFill>
              <a:latin typeface="Proxima Nova"/>
              <a:ea typeface="Proxima Nova"/>
              <a:cs typeface="Proxima Nova"/>
              <a:sym typeface="Proxima Nova"/>
            </a:endParaRPr>
          </a:p>
        </p:txBody>
      </p:sp>
      <p:sp>
        <p:nvSpPr>
          <p:cNvPr id="676" name="Google Shape;676;p53"/>
          <p:cNvSpPr/>
          <p:nvPr/>
        </p:nvSpPr>
        <p:spPr>
          <a:xfrm>
            <a:off x="5254300" y="3127325"/>
            <a:ext cx="1110100" cy="666100"/>
          </a:xfrm>
          <a:prstGeom prst="flowChartMagneticDisk">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Repository</a:t>
            </a:r>
            <a:endParaRPr>
              <a:solidFill>
                <a:srgbClr val="999999"/>
              </a:solidFill>
              <a:latin typeface="Proxima Nova"/>
              <a:ea typeface="Proxima Nova"/>
              <a:cs typeface="Proxima Nova"/>
              <a:sym typeface="Proxima Nova"/>
            </a:endParaRPr>
          </a:p>
        </p:txBody>
      </p:sp>
      <p:sp>
        <p:nvSpPr>
          <p:cNvPr id="677" name="Google Shape;677;p53"/>
          <p:cNvSpPr/>
          <p:nvPr/>
        </p:nvSpPr>
        <p:spPr>
          <a:xfrm>
            <a:off x="3880500" y="2378225"/>
            <a:ext cx="1221000" cy="749100"/>
          </a:xfrm>
          <a:prstGeom prst="corner">
            <a:avLst>
              <a:gd name="adj1" fmla="val 71599"/>
              <a:gd name="adj2" fmla="val 33335"/>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Factory</a:t>
            </a:r>
            <a:endParaRPr>
              <a:solidFill>
                <a:srgbClr val="999999"/>
              </a:solidFill>
              <a:latin typeface="Proxima Nova"/>
              <a:ea typeface="Proxima Nova"/>
              <a:cs typeface="Proxima Nova"/>
              <a:sym typeface="Proxima Nova"/>
            </a:endParaRPr>
          </a:p>
        </p:txBody>
      </p:sp>
      <p:sp>
        <p:nvSpPr>
          <p:cNvPr id="678" name="Google Shape;678;p53"/>
          <p:cNvSpPr/>
          <p:nvPr/>
        </p:nvSpPr>
        <p:spPr>
          <a:xfrm>
            <a:off x="4296750" y="1705000"/>
            <a:ext cx="1221000" cy="508800"/>
          </a:xfrm>
          <a:prstGeom prst="flowChartInputOutpu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Value Object</a:t>
            </a:r>
            <a:endParaRPr>
              <a:solidFill>
                <a:srgbClr val="999999"/>
              </a:solidFill>
              <a:latin typeface="Proxima Nova"/>
              <a:ea typeface="Proxima Nova"/>
              <a:cs typeface="Proxima Nova"/>
              <a:sym typeface="Proxima Nova"/>
            </a:endParaRPr>
          </a:p>
        </p:txBody>
      </p:sp>
      <p:sp>
        <p:nvSpPr>
          <p:cNvPr id="679" name="Google Shape;679;p53"/>
          <p:cNvSpPr txBox="1"/>
          <p:nvPr/>
        </p:nvSpPr>
        <p:spPr>
          <a:xfrm>
            <a:off x="4857198" y="1064898"/>
            <a:ext cx="1383000" cy="35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Proxima Nova"/>
                <a:ea typeface="Proxima Nova"/>
                <a:cs typeface="Proxima Nova"/>
                <a:sym typeface="Proxima Nova"/>
              </a:rPr>
              <a:t>Module</a:t>
            </a:r>
            <a:endParaRPr>
              <a:solidFill>
                <a:schemeClr val="lt2"/>
              </a:solidFill>
              <a:latin typeface="Proxima Nova"/>
              <a:ea typeface="Proxima Nova"/>
              <a:cs typeface="Proxima Nova"/>
              <a:sym typeface="Proxima Nova"/>
            </a:endParaRPr>
          </a:p>
        </p:txBody>
      </p:sp>
      <p:sp>
        <p:nvSpPr>
          <p:cNvPr id="680" name="Google Shape;680;p53"/>
          <p:cNvSpPr/>
          <p:nvPr/>
        </p:nvSpPr>
        <p:spPr>
          <a:xfrm>
            <a:off x="4343055" y="2137054"/>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5517755" y="1638004"/>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3"/>
          <p:cNvSpPr/>
          <p:nvPr/>
        </p:nvSpPr>
        <p:spPr>
          <a:xfrm>
            <a:off x="6784905" y="186942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4888805" y="305677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6253355" y="288542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5166317" y="2066479"/>
            <a:ext cx="397818" cy="508788"/>
          </a:xfrm>
          <a:prstGeom prst="lightningBol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txBox="1"/>
          <p:nvPr/>
        </p:nvSpPr>
        <p:spPr>
          <a:xfrm>
            <a:off x="224700" y="1369700"/>
            <a:ext cx="2899800" cy="2655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Modules provide further categorization within a Bounded Context</a:t>
            </a:r>
            <a:endParaRPr sz="1800">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A Bounded Context can contain one or more Modules</a:t>
            </a:r>
            <a:endParaRPr sz="1800">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Separation of concerns</a:t>
            </a:r>
            <a:endParaRPr sz="1800">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54"/>
          <p:cNvSpPr/>
          <p:nvPr/>
        </p:nvSpPr>
        <p:spPr>
          <a:xfrm>
            <a:off x="3096990" y="896623"/>
            <a:ext cx="5402400" cy="36090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Proxima Nova"/>
              <a:ea typeface="Proxima Nova"/>
              <a:cs typeface="Proxima Nova"/>
              <a:sym typeface="Proxima Nova"/>
            </a:endParaRPr>
          </a:p>
        </p:txBody>
      </p:sp>
      <p:sp>
        <p:nvSpPr>
          <p:cNvPr id="692" name="Google Shape;692;p54"/>
          <p:cNvSpPr/>
          <p:nvPr/>
        </p:nvSpPr>
        <p:spPr>
          <a:xfrm>
            <a:off x="3649250" y="1397375"/>
            <a:ext cx="4375675" cy="2655000"/>
          </a:xfrm>
          <a:custGeom>
            <a:avLst/>
            <a:gdLst/>
            <a:ahLst/>
            <a:cxnLst/>
            <a:rect l="l" t="t" r="r" b="b"/>
            <a:pathLst>
              <a:path w="175027" h="106200" extrusionOk="0">
                <a:moveTo>
                  <a:pt x="0" y="44034"/>
                </a:moveTo>
                <a:lnTo>
                  <a:pt x="17391" y="20352"/>
                </a:lnTo>
                <a:lnTo>
                  <a:pt x="39223" y="2960"/>
                </a:lnTo>
                <a:lnTo>
                  <a:pt x="82888" y="0"/>
                </a:lnTo>
                <a:lnTo>
                  <a:pt x="122852" y="2590"/>
                </a:lnTo>
                <a:lnTo>
                  <a:pt x="145054" y="23682"/>
                </a:lnTo>
                <a:lnTo>
                  <a:pt x="151714" y="34783"/>
                </a:lnTo>
                <a:lnTo>
                  <a:pt x="173176" y="38113"/>
                </a:lnTo>
                <a:lnTo>
                  <a:pt x="175027" y="72157"/>
                </a:lnTo>
                <a:lnTo>
                  <a:pt x="142833" y="79927"/>
                </a:lnTo>
                <a:lnTo>
                  <a:pt x="123962" y="82518"/>
                </a:lnTo>
                <a:lnTo>
                  <a:pt x="109160" y="105460"/>
                </a:lnTo>
                <a:lnTo>
                  <a:pt x="78077" y="106200"/>
                </a:lnTo>
                <a:lnTo>
                  <a:pt x="54765" y="96209"/>
                </a:lnTo>
                <a:lnTo>
                  <a:pt x="51065" y="79557"/>
                </a:lnTo>
                <a:lnTo>
                  <a:pt x="3700" y="76597"/>
                </a:lnTo>
                <a:close/>
              </a:path>
            </a:pathLst>
          </a:custGeom>
          <a:noFill/>
          <a:ln w="19050" cap="flat" cmpd="sng">
            <a:solidFill>
              <a:srgbClr val="CCCCCC"/>
            </a:solidFill>
            <a:prstDash val="dash"/>
            <a:round/>
            <a:headEnd type="none" w="med" len="med"/>
            <a:tailEnd type="none" w="med" len="med"/>
          </a:ln>
        </p:spPr>
      </p:sp>
      <p:sp>
        <p:nvSpPr>
          <p:cNvPr id="693" name="Google Shape;693;p5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Tactical Design - </a:t>
            </a:r>
            <a:r>
              <a:rPr lang="en">
                <a:solidFill>
                  <a:schemeClr val="lt2"/>
                </a:solidFill>
              </a:rPr>
              <a:t>Events</a:t>
            </a:r>
            <a:endParaRPr>
              <a:solidFill>
                <a:schemeClr val="lt2"/>
              </a:solidFill>
            </a:endParaRPr>
          </a:p>
        </p:txBody>
      </p:sp>
      <p:sp>
        <p:nvSpPr>
          <p:cNvPr id="694" name="Google Shape;694;p54"/>
          <p:cNvSpPr/>
          <p:nvPr/>
        </p:nvSpPr>
        <p:spPr>
          <a:xfrm>
            <a:off x="5365350" y="2366200"/>
            <a:ext cx="888000" cy="592200"/>
          </a:xfrm>
          <a:prstGeom prst="flowChartAlternateProcess">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Entity</a:t>
            </a:r>
            <a:endParaRPr>
              <a:solidFill>
                <a:srgbClr val="999999"/>
              </a:solidFill>
              <a:latin typeface="Proxima Nova"/>
              <a:ea typeface="Proxima Nova"/>
              <a:cs typeface="Proxima Nova"/>
              <a:sym typeface="Proxima Nova"/>
            </a:endParaRPr>
          </a:p>
        </p:txBody>
      </p:sp>
      <p:sp>
        <p:nvSpPr>
          <p:cNvPr id="695" name="Google Shape;695;p54"/>
          <p:cNvSpPr/>
          <p:nvPr/>
        </p:nvSpPr>
        <p:spPr>
          <a:xfrm>
            <a:off x="5896900" y="1624025"/>
            <a:ext cx="888000" cy="592200"/>
          </a:xfrm>
          <a:prstGeom prst="flowChartAlternateProcess">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Service</a:t>
            </a:r>
            <a:endParaRPr>
              <a:solidFill>
                <a:srgbClr val="999999"/>
              </a:solidFill>
              <a:latin typeface="Proxima Nova"/>
              <a:ea typeface="Proxima Nova"/>
              <a:cs typeface="Proxima Nova"/>
              <a:sym typeface="Proxima Nova"/>
            </a:endParaRPr>
          </a:p>
        </p:txBody>
      </p:sp>
      <p:sp>
        <p:nvSpPr>
          <p:cNvPr id="696" name="Google Shape;696;p54"/>
          <p:cNvSpPr/>
          <p:nvPr/>
        </p:nvSpPr>
        <p:spPr>
          <a:xfrm>
            <a:off x="6517200" y="2481650"/>
            <a:ext cx="1295136" cy="666090"/>
          </a:xfrm>
          <a:prstGeom prst="flowChartMultidocumen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Aggregates</a:t>
            </a:r>
            <a:endParaRPr>
              <a:solidFill>
                <a:srgbClr val="999999"/>
              </a:solidFill>
              <a:latin typeface="Proxima Nova"/>
              <a:ea typeface="Proxima Nova"/>
              <a:cs typeface="Proxima Nova"/>
              <a:sym typeface="Proxima Nova"/>
            </a:endParaRPr>
          </a:p>
        </p:txBody>
      </p:sp>
      <p:sp>
        <p:nvSpPr>
          <p:cNvPr id="697" name="Google Shape;697;p54"/>
          <p:cNvSpPr/>
          <p:nvPr/>
        </p:nvSpPr>
        <p:spPr>
          <a:xfrm>
            <a:off x="5254300" y="3127325"/>
            <a:ext cx="1110100" cy="666100"/>
          </a:xfrm>
          <a:prstGeom prst="flowChartMagneticDisk">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Repository</a:t>
            </a:r>
            <a:endParaRPr>
              <a:solidFill>
                <a:srgbClr val="999999"/>
              </a:solidFill>
              <a:latin typeface="Proxima Nova"/>
              <a:ea typeface="Proxima Nova"/>
              <a:cs typeface="Proxima Nova"/>
              <a:sym typeface="Proxima Nova"/>
            </a:endParaRPr>
          </a:p>
        </p:txBody>
      </p:sp>
      <p:sp>
        <p:nvSpPr>
          <p:cNvPr id="698" name="Google Shape;698;p54"/>
          <p:cNvSpPr/>
          <p:nvPr/>
        </p:nvSpPr>
        <p:spPr>
          <a:xfrm>
            <a:off x="3880500" y="2378225"/>
            <a:ext cx="1221000" cy="749100"/>
          </a:xfrm>
          <a:prstGeom prst="corner">
            <a:avLst>
              <a:gd name="adj1" fmla="val 71599"/>
              <a:gd name="adj2" fmla="val 33335"/>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Factory</a:t>
            </a:r>
            <a:endParaRPr>
              <a:solidFill>
                <a:srgbClr val="999999"/>
              </a:solidFill>
              <a:latin typeface="Proxima Nova"/>
              <a:ea typeface="Proxima Nova"/>
              <a:cs typeface="Proxima Nova"/>
              <a:sym typeface="Proxima Nova"/>
            </a:endParaRPr>
          </a:p>
        </p:txBody>
      </p:sp>
      <p:sp>
        <p:nvSpPr>
          <p:cNvPr id="699" name="Google Shape;699;p54"/>
          <p:cNvSpPr/>
          <p:nvPr/>
        </p:nvSpPr>
        <p:spPr>
          <a:xfrm>
            <a:off x="4296750" y="1705000"/>
            <a:ext cx="1221000" cy="508800"/>
          </a:xfrm>
          <a:prstGeom prst="flowChartInputOutput">
            <a:avLst/>
          </a:prstGeom>
          <a:solidFill>
            <a:srgbClr val="EFEFE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99999"/>
                </a:solidFill>
                <a:latin typeface="Proxima Nova"/>
                <a:ea typeface="Proxima Nova"/>
                <a:cs typeface="Proxima Nova"/>
                <a:sym typeface="Proxima Nova"/>
              </a:rPr>
              <a:t>Value Object</a:t>
            </a:r>
            <a:endParaRPr>
              <a:solidFill>
                <a:srgbClr val="999999"/>
              </a:solidFill>
              <a:latin typeface="Proxima Nova"/>
              <a:ea typeface="Proxima Nova"/>
              <a:cs typeface="Proxima Nova"/>
              <a:sym typeface="Proxima Nova"/>
            </a:endParaRPr>
          </a:p>
        </p:txBody>
      </p:sp>
      <p:sp>
        <p:nvSpPr>
          <p:cNvPr id="700" name="Google Shape;700;p54"/>
          <p:cNvSpPr txBox="1"/>
          <p:nvPr/>
        </p:nvSpPr>
        <p:spPr>
          <a:xfrm>
            <a:off x="4857198" y="1064898"/>
            <a:ext cx="1383000" cy="35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B7B7B7"/>
                </a:solidFill>
                <a:latin typeface="Proxima Nova"/>
                <a:ea typeface="Proxima Nova"/>
                <a:cs typeface="Proxima Nova"/>
                <a:sym typeface="Proxima Nova"/>
              </a:rPr>
              <a:t>Module</a:t>
            </a:r>
            <a:endParaRPr>
              <a:solidFill>
                <a:srgbClr val="B7B7B7"/>
              </a:solidFill>
              <a:latin typeface="Proxima Nova"/>
              <a:ea typeface="Proxima Nova"/>
              <a:cs typeface="Proxima Nova"/>
              <a:sym typeface="Proxima Nova"/>
            </a:endParaRPr>
          </a:p>
        </p:txBody>
      </p:sp>
      <p:sp>
        <p:nvSpPr>
          <p:cNvPr id="701" name="Google Shape;701;p54"/>
          <p:cNvSpPr/>
          <p:nvPr/>
        </p:nvSpPr>
        <p:spPr>
          <a:xfrm>
            <a:off x="4343055" y="2137054"/>
            <a:ext cx="397818" cy="508788"/>
          </a:xfrm>
          <a:prstGeom prst="lightningBol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4"/>
          <p:cNvSpPr/>
          <p:nvPr/>
        </p:nvSpPr>
        <p:spPr>
          <a:xfrm>
            <a:off x="5517755" y="1638004"/>
            <a:ext cx="397818" cy="508788"/>
          </a:xfrm>
          <a:prstGeom prst="lightningBol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4"/>
          <p:cNvSpPr/>
          <p:nvPr/>
        </p:nvSpPr>
        <p:spPr>
          <a:xfrm>
            <a:off x="6784905" y="1869429"/>
            <a:ext cx="397818" cy="508788"/>
          </a:xfrm>
          <a:prstGeom prst="lightningBol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4"/>
          <p:cNvSpPr/>
          <p:nvPr/>
        </p:nvSpPr>
        <p:spPr>
          <a:xfrm>
            <a:off x="4888805" y="3056779"/>
            <a:ext cx="397818" cy="508788"/>
          </a:xfrm>
          <a:prstGeom prst="lightningBol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4"/>
          <p:cNvSpPr/>
          <p:nvPr/>
        </p:nvSpPr>
        <p:spPr>
          <a:xfrm>
            <a:off x="6253355" y="2885429"/>
            <a:ext cx="397818" cy="508788"/>
          </a:xfrm>
          <a:prstGeom prst="lightningBol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4"/>
          <p:cNvSpPr/>
          <p:nvPr/>
        </p:nvSpPr>
        <p:spPr>
          <a:xfrm>
            <a:off x="5166317" y="2066479"/>
            <a:ext cx="397818" cy="508788"/>
          </a:xfrm>
          <a:prstGeom prst="lightningBol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4"/>
          <p:cNvSpPr txBox="1"/>
          <p:nvPr/>
        </p:nvSpPr>
        <p:spPr>
          <a:xfrm>
            <a:off x="224700" y="1217300"/>
            <a:ext cx="2899800" cy="3042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Represents a change in the domain</a:t>
            </a:r>
            <a:endParaRPr sz="1800">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Model as a Noun with Past-tense Verb, for example ClaimCreated, ClaimSettled</a:t>
            </a:r>
            <a:endParaRPr sz="1800">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Events carry state transfer data</a:t>
            </a:r>
            <a:endParaRPr sz="1800">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Cloud Native Design - 12 factors</a:t>
            </a:r>
            <a:endParaRPr>
              <a:solidFill>
                <a:srgbClr val="000000"/>
              </a:solidFill>
            </a:endParaRPr>
          </a:p>
        </p:txBody>
      </p:sp>
      <p:sp>
        <p:nvSpPr>
          <p:cNvPr id="713" name="Google Shape;713;p55"/>
          <p:cNvSpPr txBox="1">
            <a:spLocks noGrp="1"/>
          </p:cNvSpPr>
          <p:nvPr>
            <p:ph type="body" idx="1"/>
          </p:nvPr>
        </p:nvSpPr>
        <p:spPr>
          <a:xfrm>
            <a:off x="268675" y="643650"/>
            <a:ext cx="4405200" cy="37695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400" b="1">
                <a:solidFill>
                  <a:schemeClr val="lt2"/>
                </a:solidFill>
              </a:rPr>
              <a:t>Codebase</a:t>
            </a:r>
            <a:endParaRPr sz="1400" b="1">
              <a:solidFill>
                <a:schemeClr val="lt2"/>
              </a:solidFill>
              <a:uFill>
                <a:noFill/>
              </a:uFill>
              <a:hlinkClick r:id="rId3">
                <a:extLst>
                  <a:ext uri="{A12FA001-AC4F-418D-AE19-62706E023703}">
                    <ahyp:hlinkClr xmlns:ahyp="http://schemas.microsoft.com/office/drawing/2018/hyperlinkcolor" val="tx"/>
                  </a:ext>
                </a:extLst>
              </a:hlinkClick>
            </a:endParaRPr>
          </a:p>
          <a:p>
            <a:pPr marL="0" lvl="0" indent="0" algn="l" rtl="0">
              <a:lnSpc>
                <a:spcPct val="100000"/>
              </a:lnSpc>
              <a:spcBef>
                <a:spcPts val="0"/>
              </a:spcBef>
              <a:spcAft>
                <a:spcPts val="0"/>
              </a:spcAft>
              <a:buNone/>
            </a:pPr>
            <a:r>
              <a:rPr lang="en" sz="1400">
                <a:solidFill>
                  <a:srgbClr val="000000"/>
                </a:solidFill>
              </a:rPr>
              <a:t>One codebase tracked in revision control, many deploys</a:t>
            </a:r>
            <a:endParaRPr sz="1400">
              <a:solidFill>
                <a:srgbClr val="000000"/>
              </a:solidFill>
            </a:endParaRPr>
          </a:p>
          <a:p>
            <a:pPr marL="0" lvl="0" indent="0" algn="l" rtl="0">
              <a:lnSpc>
                <a:spcPct val="100000"/>
              </a:lnSpc>
              <a:spcBef>
                <a:spcPts val="0"/>
              </a:spcBef>
              <a:spcAft>
                <a:spcPts val="0"/>
              </a:spcAft>
              <a:buNone/>
            </a:pPr>
            <a:endParaRPr sz="1400">
              <a:solidFill>
                <a:srgbClr val="000000"/>
              </a:solidFill>
            </a:endParaRPr>
          </a:p>
          <a:p>
            <a:pPr marL="0" lvl="0" indent="0" algn="l" rtl="0">
              <a:lnSpc>
                <a:spcPct val="100000"/>
              </a:lnSpc>
              <a:spcBef>
                <a:spcPts val="0"/>
              </a:spcBef>
              <a:spcAft>
                <a:spcPts val="0"/>
              </a:spcAft>
              <a:buNone/>
            </a:pPr>
            <a:r>
              <a:rPr lang="en" sz="1400" b="1">
                <a:solidFill>
                  <a:schemeClr val="lt2"/>
                </a:solidFill>
                <a:uFill>
                  <a:noFill/>
                </a:uFill>
                <a:hlinkClick r:id="rId4">
                  <a:extLst>
                    <a:ext uri="{A12FA001-AC4F-418D-AE19-62706E023703}">
                      <ahyp:hlinkClr xmlns:ahyp="http://schemas.microsoft.com/office/drawing/2018/hyperlinkcolor" val="tx"/>
                    </a:ext>
                  </a:extLst>
                </a:hlinkClick>
              </a:rPr>
              <a:t>Dependencies</a:t>
            </a:r>
            <a:endParaRPr sz="1400" b="1">
              <a:solidFill>
                <a:schemeClr val="lt2"/>
              </a:solidFill>
              <a:uFill>
                <a:noFill/>
              </a:uFill>
              <a:hlinkClick r:id="rId4">
                <a:extLst>
                  <a:ext uri="{A12FA001-AC4F-418D-AE19-62706E023703}">
                    <ahyp:hlinkClr xmlns:ahyp="http://schemas.microsoft.com/office/drawing/2018/hyperlinkcolor" val="tx"/>
                  </a:ext>
                </a:extLst>
              </a:hlinkClick>
            </a:endParaRPr>
          </a:p>
          <a:p>
            <a:pPr marL="0" lvl="0" indent="0" algn="l" rtl="0">
              <a:lnSpc>
                <a:spcPct val="100000"/>
              </a:lnSpc>
              <a:spcBef>
                <a:spcPts val="0"/>
              </a:spcBef>
              <a:spcAft>
                <a:spcPts val="0"/>
              </a:spcAft>
              <a:buNone/>
            </a:pPr>
            <a:r>
              <a:rPr lang="en" sz="1400">
                <a:solidFill>
                  <a:srgbClr val="000000"/>
                </a:solidFill>
              </a:rPr>
              <a:t>Explicitly declare and isolate dependencies</a:t>
            </a:r>
            <a:endParaRPr sz="1400">
              <a:solidFill>
                <a:srgbClr val="000000"/>
              </a:solidFill>
            </a:endParaRPr>
          </a:p>
          <a:p>
            <a:pPr marL="0" lvl="0" indent="0" algn="l" rtl="0">
              <a:lnSpc>
                <a:spcPct val="100000"/>
              </a:lnSpc>
              <a:spcBef>
                <a:spcPts val="1200"/>
              </a:spcBef>
              <a:spcAft>
                <a:spcPts val="0"/>
              </a:spcAft>
              <a:buNone/>
            </a:pPr>
            <a:r>
              <a:rPr lang="en" sz="1400" b="1">
                <a:solidFill>
                  <a:schemeClr val="lt2"/>
                </a:solidFill>
              </a:rPr>
              <a:t>Configuration</a:t>
            </a:r>
            <a:endParaRPr sz="1400" b="1">
              <a:solidFill>
                <a:schemeClr val="lt2"/>
              </a:solidFill>
              <a:uFill>
                <a:noFill/>
              </a:uFill>
              <a:hlinkClick r:id="rId5">
                <a:extLst>
                  <a:ext uri="{A12FA001-AC4F-418D-AE19-62706E023703}">
                    <ahyp:hlinkClr xmlns:ahyp="http://schemas.microsoft.com/office/drawing/2018/hyperlinkcolor" val="tx"/>
                  </a:ext>
                </a:extLst>
              </a:hlinkClick>
            </a:endParaRPr>
          </a:p>
          <a:p>
            <a:pPr marL="0" lvl="0" indent="0" algn="l" rtl="0">
              <a:lnSpc>
                <a:spcPct val="100000"/>
              </a:lnSpc>
              <a:spcBef>
                <a:spcPts val="0"/>
              </a:spcBef>
              <a:spcAft>
                <a:spcPts val="0"/>
              </a:spcAft>
              <a:buNone/>
            </a:pPr>
            <a:r>
              <a:rPr lang="en" sz="1400">
                <a:solidFill>
                  <a:srgbClr val="000000"/>
                </a:solidFill>
              </a:rPr>
              <a:t>Store config in the environment</a:t>
            </a:r>
            <a:endParaRPr sz="1400">
              <a:solidFill>
                <a:srgbClr val="000000"/>
              </a:solidFill>
            </a:endParaRPr>
          </a:p>
          <a:p>
            <a:pPr marL="0" lvl="0" indent="0" algn="l" rtl="0">
              <a:lnSpc>
                <a:spcPct val="100000"/>
              </a:lnSpc>
              <a:spcBef>
                <a:spcPts val="1200"/>
              </a:spcBef>
              <a:spcAft>
                <a:spcPts val="0"/>
              </a:spcAft>
              <a:buNone/>
            </a:pPr>
            <a:r>
              <a:rPr lang="en" sz="1400" b="1">
                <a:solidFill>
                  <a:schemeClr val="lt2"/>
                </a:solidFill>
                <a:uFill>
                  <a:noFill/>
                </a:uFill>
                <a:hlinkClick r:id="rId6">
                  <a:extLst>
                    <a:ext uri="{A12FA001-AC4F-418D-AE19-62706E023703}">
                      <ahyp:hlinkClr xmlns:ahyp="http://schemas.microsoft.com/office/drawing/2018/hyperlinkcolor" val="tx"/>
                    </a:ext>
                  </a:extLst>
                </a:hlinkClick>
              </a:rPr>
              <a:t>Backing services</a:t>
            </a:r>
            <a:endParaRPr sz="1400" b="1">
              <a:solidFill>
                <a:schemeClr val="lt2"/>
              </a:solidFill>
              <a:uFill>
                <a:noFill/>
              </a:uFill>
              <a:hlinkClick r:id="rId6">
                <a:extLst>
                  <a:ext uri="{A12FA001-AC4F-418D-AE19-62706E023703}">
                    <ahyp:hlinkClr xmlns:ahyp="http://schemas.microsoft.com/office/drawing/2018/hyperlinkcolor" val="tx"/>
                  </a:ext>
                </a:extLst>
              </a:hlinkClick>
            </a:endParaRPr>
          </a:p>
          <a:p>
            <a:pPr marL="0" lvl="0" indent="0" algn="l" rtl="0">
              <a:lnSpc>
                <a:spcPct val="100000"/>
              </a:lnSpc>
              <a:spcBef>
                <a:spcPts val="0"/>
              </a:spcBef>
              <a:spcAft>
                <a:spcPts val="0"/>
              </a:spcAft>
              <a:buNone/>
            </a:pPr>
            <a:r>
              <a:rPr lang="en" sz="1400">
                <a:solidFill>
                  <a:srgbClr val="000000"/>
                </a:solidFill>
              </a:rPr>
              <a:t>Treat backing services as attached resources</a:t>
            </a:r>
            <a:endParaRPr sz="1400">
              <a:solidFill>
                <a:srgbClr val="000000"/>
              </a:solidFill>
            </a:endParaRPr>
          </a:p>
          <a:p>
            <a:pPr marL="0" lvl="0" indent="0" algn="l" rtl="0">
              <a:lnSpc>
                <a:spcPct val="100000"/>
              </a:lnSpc>
              <a:spcBef>
                <a:spcPts val="1200"/>
              </a:spcBef>
              <a:spcAft>
                <a:spcPts val="0"/>
              </a:spcAft>
              <a:buNone/>
            </a:pPr>
            <a:r>
              <a:rPr lang="en" sz="1400" b="1">
                <a:solidFill>
                  <a:schemeClr val="lt2"/>
                </a:solidFill>
                <a:uFill>
                  <a:noFill/>
                </a:uFill>
                <a:hlinkClick r:id="rId7">
                  <a:extLst>
                    <a:ext uri="{A12FA001-AC4F-418D-AE19-62706E023703}">
                      <ahyp:hlinkClr xmlns:ahyp="http://schemas.microsoft.com/office/drawing/2018/hyperlinkcolor" val="tx"/>
                    </a:ext>
                  </a:extLst>
                </a:hlinkClick>
              </a:rPr>
              <a:t>Build, release, run</a:t>
            </a:r>
            <a:endParaRPr sz="1400" b="1">
              <a:solidFill>
                <a:schemeClr val="lt2"/>
              </a:solidFill>
              <a:uFill>
                <a:noFill/>
              </a:uFill>
              <a:hlinkClick r:id="rId7">
                <a:extLst>
                  <a:ext uri="{A12FA001-AC4F-418D-AE19-62706E023703}">
                    <ahyp:hlinkClr xmlns:ahyp="http://schemas.microsoft.com/office/drawing/2018/hyperlinkcolor" val="tx"/>
                  </a:ext>
                </a:extLst>
              </a:hlinkClick>
            </a:endParaRPr>
          </a:p>
          <a:p>
            <a:pPr marL="0" lvl="0" indent="0" algn="l" rtl="0">
              <a:lnSpc>
                <a:spcPct val="100000"/>
              </a:lnSpc>
              <a:spcBef>
                <a:spcPts val="0"/>
              </a:spcBef>
              <a:spcAft>
                <a:spcPts val="0"/>
              </a:spcAft>
              <a:buNone/>
            </a:pPr>
            <a:r>
              <a:rPr lang="en" sz="1400">
                <a:solidFill>
                  <a:srgbClr val="000000"/>
                </a:solidFill>
              </a:rPr>
              <a:t>Strictly separate build and run stages</a:t>
            </a:r>
            <a:endParaRPr sz="1400">
              <a:solidFill>
                <a:srgbClr val="000000"/>
              </a:solidFill>
            </a:endParaRPr>
          </a:p>
          <a:p>
            <a:pPr marL="0" lvl="0" indent="0" algn="l" rtl="0">
              <a:lnSpc>
                <a:spcPct val="100000"/>
              </a:lnSpc>
              <a:spcBef>
                <a:spcPts val="0"/>
              </a:spcBef>
              <a:spcAft>
                <a:spcPts val="0"/>
              </a:spcAft>
              <a:buNone/>
            </a:pPr>
            <a:endParaRPr sz="1400">
              <a:solidFill>
                <a:srgbClr val="000000"/>
              </a:solidFill>
            </a:endParaRPr>
          </a:p>
          <a:p>
            <a:pPr marL="0" lvl="0" indent="0" algn="l" rtl="0">
              <a:lnSpc>
                <a:spcPct val="100000"/>
              </a:lnSpc>
              <a:spcBef>
                <a:spcPts val="0"/>
              </a:spcBef>
              <a:spcAft>
                <a:spcPts val="0"/>
              </a:spcAft>
              <a:buNone/>
            </a:pPr>
            <a:r>
              <a:rPr lang="en" sz="1400" b="1">
                <a:solidFill>
                  <a:schemeClr val="lt2"/>
                </a:solidFill>
                <a:uFill>
                  <a:noFill/>
                </a:uFill>
                <a:hlinkClick r:id="rId8">
                  <a:extLst>
                    <a:ext uri="{A12FA001-AC4F-418D-AE19-62706E023703}">
                      <ahyp:hlinkClr xmlns:ahyp="http://schemas.microsoft.com/office/drawing/2018/hyperlinkcolor" val="tx"/>
                    </a:ext>
                  </a:extLst>
                </a:hlinkClick>
              </a:rPr>
              <a:t>Processes</a:t>
            </a:r>
            <a:endParaRPr sz="1400" b="1">
              <a:solidFill>
                <a:schemeClr val="lt2"/>
              </a:solidFill>
              <a:uFill>
                <a:noFill/>
              </a:uFill>
              <a:hlinkClick r:id="rId8">
                <a:extLst>
                  <a:ext uri="{A12FA001-AC4F-418D-AE19-62706E023703}">
                    <ahyp:hlinkClr xmlns:ahyp="http://schemas.microsoft.com/office/drawing/2018/hyperlinkcolor" val="tx"/>
                  </a:ext>
                </a:extLst>
              </a:hlinkClick>
            </a:endParaRPr>
          </a:p>
          <a:p>
            <a:pPr marL="0" lvl="0" indent="0" algn="l" rtl="0">
              <a:lnSpc>
                <a:spcPct val="100000"/>
              </a:lnSpc>
              <a:spcBef>
                <a:spcPts val="0"/>
              </a:spcBef>
              <a:spcAft>
                <a:spcPts val="0"/>
              </a:spcAft>
              <a:buNone/>
            </a:pPr>
            <a:r>
              <a:rPr lang="en" sz="1400">
                <a:solidFill>
                  <a:srgbClr val="000000"/>
                </a:solidFill>
              </a:rPr>
              <a:t>Execute the app as one or more stateless processes</a:t>
            </a:r>
            <a:endParaRPr sz="1400">
              <a:solidFill>
                <a:srgbClr val="000000"/>
              </a:solidFill>
            </a:endParaRPr>
          </a:p>
        </p:txBody>
      </p:sp>
      <p:sp>
        <p:nvSpPr>
          <p:cNvPr id="714" name="Google Shape;714;p55"/>
          <p:cNvSpPr txBox="1">
            <a:spLocks noGrp="1"/>
          </p:cNvSpPr>
          <p:nvPr>
            <p:ph type="body" idx="1"/>
          </p:nvPr>
        </p:nvSpPr>
        <p:spPr>
          <a:xfrm>
            <a:off x="4705400" y="643650"/>
            <a:ext cx="3953400" cy="39681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400" b="1">
                <a:solidFill>
                  <a:schemeClr val="lt2"/>
                </a:solidFill>
              </a:rPr>
              <a:t>Port Binding</a:t>
            </a:r>
            <a:endParaRPr sz="1400" b="1">
              <a:solidFill>
                <a:schemeClr val="lt2"/>
              </a:solidFill>
              <a:uFill>
                <a:noFill/>
              </a:uFill>
              <a:hlinkClick r:id="rId3">
                <a:extLst>
                  <a:ext uri="{A12FA001-AC4F-418D-AE19-62706E023703}">
                    <ahyp:hlinkClr xmlns:ahyp="http://schemas.microsoft.com/office/drawing/2018/hyperlinkcolor" val="tx"/>
                  </a:ext>
                </a:extLst>
              </a:hlinkClick>
            </a:endParaRPr>
          </a:p>
          <a:p>
            <a:pPr marL="0" lvl="0" indent="0" algn="l" rtl="0">
              <a:lnSpc>
                <a:spcPct val="100000"/>
              </a:lnSpc>
              <a:spcBef>
                <a:spcPts val="0"/>
              </a:spcBef>
              <a:spcAft>
                <a:spcPts val="0"/>
              </a:spcAft>
              <a:buNone/>
            </a:pPr>
            <a:r>
              <a:rPr lang="en" sz="1400"/>
              <a:t>Export services via ports</a:t>
            </a: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r>
              <a:rPr lang="en" sz="1400" b="1">
                <a:solidFill>
                  <a:schemeClr val="lt2"/>
                </a:solidFill>
              </a:rPr>
              <a:t>Concurrency</a:t>
            </a:r>
            <a:endParaRPr sz="1400" b="1">
              <a:solidFill>
                <a:schemeClr val="lt2"/>
              </a:solidFill>
              <a:uFill>
                <a:noFill/>
              </a:uFill>
              <a:hlinkClick r:id="rId4">
                <a:extLst>
                  <a:ext uri="{A12FA001-AC4F-418D-AE19-62706E023703}">
                    <ahyp:hlinkClr xmlns:ahyp="http://schemas.microsoft.com/office/drawing/2018/hyperlinkcolor" val="tx"/>
                  </a:ext>
                </a:extLst>
              </a:hlinkClick>
            </a:endParaRPr>
          </a:p>
          <a:p>
            <a:pPr marL="0" lvl="0" indent="0" algn="l" rtl="0">
              <a:lnSpc>
                <a:spcPct val="100000"/>
              </a:lnSpc>
              <a:spcBef>
                <a:spcPts val="0"/>
              </a:spcBef>
              <a:spcAft>
                <a:spcPts val="0"/>
              </a:spcAft>
              <a:buNone/>
            </a:pPr>
            <a:r>
              <a:rPr lang="en" sz="1400"/>
              <a:t>Scale out via the process model</a:t>
            </a:r>
            <a:endParaRPr sz="1400"/>
          </a:p>
          <a:p>
            <a:pPr marL="0" lvl="0" indent="0" algn="l" rtl="0">
              <a:lnSpc>
                <a:spcPct val="100000"/>
              </a:lnSpc>
              <a:spcBef>
                <a:spcPts val="1200"/>
              </a:spcBef>
              <a:spcAft>
                <a:spcPts val="0"/>
              </a:spcAft>
              <a:buNone/>
            </a:pPr>
            <a:r>
              <a:rPr lang="en" sz="1400" b="1">
                <a:solidFill>
                  <a:schemeClr val="lt2"/>
                </a:solidFill>
              </a:rPr>
              <a:t>Disposability</a:t>
            </a:r>
            <a:endParaRPr sz="1400" b="1">
              <a:solidFill>
                <a:schemeClr val="lt2"/>
              </a:solidFill>
              <a:uFill>
                <a:noFill/>
              </a:uFill>
              <a:hlinkClick r:id="rId5">
                <a:extLst>
                  <a:ext uri="{A12FA001-AC4F-418D-AE19-62706E023703}">
                    <ahyp:hlinkClr xmlns:ahyp="http://schemas.microsoft.com/office/drawing/2018/hyperlinkcolor" val="tx"/>
                  </a:ext>
                </a:extLst>
              </a:hlinkClick>
            </a:endParaRPr>
          </a:p>
          <a:p>
            <a:pPr marL="0" lvl="0" indent="0" algn="l" rtl="0">
              <a:lnSpc>
                <a:spcPct val="100000"/>
              </a:lnSpc>
              <a:spcBef>
                <a:spcPts val="0"/>
              </a:spcBef>
              <a:spcAft>
                <a:spcPts val="0"/>
              </a:spcAft>
              <a:buNone/>
            </a:pPr>
            <a:r>
              <a:rPr lang="en" sz="1400"/>
              <a:t>Maximize robustness with fast startup and graceful shutdown</a:t>
            </a:r>
            <a:endParaRPr sz="1400"/>
          </a:p>
          <a:p>
            <a:pPr marL="0" lvl="0" indent="0" algn="l" rtl="0">
              <a:lnSpc>
                <a:spcPct val="100000"/>
              </a:lnSpc>
              <a:spcBef>
                <a:spcPts val="1200"/>
              </a:spcBef>
              <a:spcAft>
                <a:spcPts val="0"/>
              </a:spcAft>
              <a:buNone/>
            </a:pPr>
            <a:r>
              <a:rPr lang="en" sz="1400" b="1">
                <a:solidFill>
                  <a:schemeClr val="lt2"/>
                </a:solidFill>
              </a:rPr>
              <a:t>Dev/Prod Parity</a:t>
            </a:r>
            <a:endParaRPr sz="1400" b="1">
              <a:solidFill>
                <a:schemeClr val="lt2"/>
              </a:solidFill>
              <a:uFill>
                <a:noFill/>
              </a:uFill>
              <a:hlinkClick r:id="rId6">
                <a:extLst>
                  <a:ext uri="{A12FA001-AC4F-418D-AE19-62706E023703}">
                    <ahyp:hlinkClr xmlns:ahyp="http://schemas.microsoft.com/office/drawing/2018/hyperlinkcolor" val="tx"/>
                  </a:ext>
                </a:extLst>
              </a:hlinkClick>
            </a:endParaRPr>
          </a:p>
          <a:p>
            <a:pPr marL="0" lvl="0" indent="0" algn="l" rtl="0">
              <a:lnSpc>
                <a:spcPct val="100000"/>
              </a:lnSpc>
              <a:spcBef>
                <a:spcPts val="0"/>
              </a:spcBef>
              <a:spcAft>
                <a:spcPts val="0"/>
              </a:spcAft>
              <a:buNone/>
            </a:pPr>
            <a:r>
              <a:rPr lang="en" sz="1400"/>
              <a:t>Keep dev to prod as close as possible</a:t>
            </a:r>
            <a:endParaRPr sz="1400"/>
          </a:p>
          <a:p>
            <a:pPr marL="0" lvl="0" indent="0" algn="l" rtl="0">
              <a:lnSpc>
                <a:spcPct val="100000"/>
              </a:lnSpc>
              <a:spcBef>
                <a:spcPts val="1200"/>
              </a:spcBef>
              <a:spcAft>
                <a:spcPts val="0"/>
              </a:spcAft>
              <a:buNone/>
            </a:pPr>
            <a:r>
              <a:rPr lang="en" sz="1400" b="1">
                <a:solidFill>
                  <a:schemeClr val="lt2"/>
                </a:solidFill>
              </a:rPr>
              <a:t>Logs</a:t>
            </a:r>
            <a:endParaRPr sz="1400" b="1">
              <a:solidFill>
                <a:schemeClr val="lt2"/>
              </a:solidFill>
              <a:uFill>
                <a:noFill/>
              </a:uFill>
              <a:hlinkClick r:id="rId7">
                <a:extLst>
                  <a:ext uri="{A12FA001-AC4F-418D-AE19-62706E023703}">
                    <ahyp:hlinkClr xmlns:ahyp="http://schemas.microsoft.com/office/drawing/2018/hyperlinkcolor" val="tx"/>
                  </a:ext>
                </a:extLst>
              </a:hlinkClick>
            </a:endParaRPr>
          </a:p>
          <a:p>
            <a:pPr marL="0" lvl="0" indent="0" algn="l" rtl="0">
              <a:lnSpc>
                <a:spcPct val="100000"/>
              </a:lnSpc>
              <a:spcBef>
                <a:spcPts val="0"/>
              </a:spcBef>
              <a:spcAft>
                <a:spcPts val="0"/>
              </a:spcAft>
              <a:buNone/>
            </a:pPr>
            <a:r>
              <a:rPr lang="en" sz="1400"/>
              <a:t>Treat logs as event streams</a:t>
            </a: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r>
              <a:rPr lang="en" sz="1400" b="1">
                <a:solidFill>
                  <a:schemeClr val="lt2"/>
                </a:solidFill>
              </a:rPr>
              <a:t>Admin Processes</a:t>
            </a:r>
            <a:endParaRPr sz="1400" b="1">
              <a:solidFill>
                <a:schemeClr val="lt2"/>
              </a:solidFill>
            </a:endParaRPr>
          </a:p>
          <a:p>
            <a:pPr marL="0" lvl="0" indent="0" algn="l" rtl="0">
              <a:lnSpc>
                <a:spcPct val="100000"/>
              </a:lnSpc>
              <a:spcBef>
                <a:spcPts val="0"/>
              </a:spcBef>
              <a:spcAft>
                <a:spcPts val="0"/>
              </a:spcAft>
              <a:buNone/>
            </a:pPr>
            <a:r>
              <a:rPr lang="en" sz="1400"/>
              <a:t>Run admin and management tasks as one-off processes</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p:nvPr/>
        </p:nvSpPr>
        <p:spPr>
          <a:xfrm>
            <a:off x="108371" y="169550"/>
            <a:ext cx="9035700" cy="542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Font typeface="Calibri"/>
              <a:buNone/>
            </a:pPr>
            <a:r>
              <a:rPr lang="en" sz="2800" b="1">
                <a:solidFill>
                  <a:schemeClr val="lt2"/>
                </a:solidFill>
                <a:latin typeface="Proxima Nova"/>
                <a:ea typeface="Proxima Nova"/>
                <a:cs typeface="Proxima Nova"/>
                <a:sym typeface="Proxima Nova"/>
              </a:rPr>
              <a:t>Recommended Reading</a:t>
            </a:r>
            <a:endParaRPr sz="2800" b="1">
              <a:solidFill>
                <a:schemeClr val="lt2"/>
              </a:solidFill>
              <a:latin typeface="Proxima Nova"/>
              <a:ea typeface="Proxima Nova"/>
              <a:cs typeface="Proxima Nova"/>
              <a:sym typeface="Proxima Nova"/>
            </a:endParaRPr>
          </a:p>
        </p:txBody>
      </p:sp>
      <p:pic>
        <p:nvPicPr>
          <p:cNvPr id="199" name="Google Shape;199;p20"/>
          <p:cNvPicPr preferRelativeResize="0"/>
          <p:nvPr/>
        </p:nvPicPr>
        <p:blipFill rotWithShape="1">
          <a:blip r:embed="rId3">
            <a:alphaModFix/>
          </a:blip>
          <a:srcRect/>
          <a:stretch/>
        </p:blipFill>
        <p:spPr>
          <a:xfrm>
            <a:off x="3076251" y="1022961"/>
            <a:ext cx="2760300" cy="3657600"/>
          </a:xfrm>
          <a:prstGeom prst="rect">
            <a:avLst/>
          </a:prstGeom>
          <a:noFill/>
          <a:ln>
            <a:noFill/>
          </a:ln>
          <a:effectLst>
            <a:outerShdw blurRad="292100" dist="139700" dir="2700000" algn="tl" rotWithShape="0">
              <a:srgbClr val="333333">
                <a:alpha val="64709"/>
              </a:srgbClr>
            </a:outerShdw>
          </a:effectLst>
        </p:spPr>
      </p:pic>
      <p:pic>
        <p:nvPicPr>
          <p:cNvPr id="200" name="Google Shape;200;p20"/>
          <p:cNvPicPr preferRelativeResize="0"/>
          <p:nvPr/>
        </p:nvPicPr>
        <p:blipFill rotWithShape="1">
          <a:blip r:embed="rId4">
            <a:alphaModFix/>
          </a:blip>
          <a:srcRect/>
          <a:stretch/>
        </p:blipFill>
        <p:spPr>
          <a:xfrm>
            <a:off x="262278" y="1022961"/>
            <a:ext cx="2638800" cy="3657600"/>
          </a:xfrm>
          <a:prstGeom prst="rect">
            <a:avLst/>
          </a:prstGeom>
          <a:noFill/>
          <a:ln>
            <a:noFill/>
          </a:ln>
          <a:effectLst>
            <a:outerShdw blurRad="292100" dist="139700" dir="2700000" algn="tl" rotWithShape="0">
              <a:srgbClr val="333333">
                <a:alpha val="64709"/>
              </a:srgbClr>
            </a:outerShdw>
          </a:effectLst>
        </p:spPr>
      </p:pic>
      <p:pic>
        <p:nvPicPr>
          <p:cNvPr id="201" name="Google Shape;201;p20"/>
          <p:cNvPicPr preferRelativeResize="0"/>
          <p:nvPr/>
        </p:nvPicPr>
        <p:blipFill rotWithShape="1">
          <a:blip r:embed="rId5">
            <a:alphaModFix/>
          </a:blip>
          <a:srcRect/>
          <a:stretch/>
        </p:blipFill>
        <p:spPr>
          <a:xfrm>
            <a:off x="6053339" y="1022961"/>
            <a:ext cx="2763300" cy="3657600"/>
          </a:xfrm>
          <a:prstGeom prst="rect">
            <a:avLst/>
          </a:prstGeom>
          <a:noFill/>
          <a:ln>
            <a:noFill/>
          </a:ln>
          <a:effectLst>
            <a:outerShdw blurRad="50800" dist="38100" dir="2700000" algn="tl" rotWithShape="0">
              <a:srgbClr val="000000">
                <a:alpha val="4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6"/>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00000"/>
                </a:solidFill>
              </a:rPr>
              <a:t>Cloud Native Design - Codebase</a:t>
            </a:r>
            <a:endParaRPr>
              <a:solidFill>
                <a:srgbClr val="000000"/>
              </a:solidFill>
            </a:endParaRPr>
          </a:p>
        </p:txBody>
      </p:sp>
      <p:sp>
        <p:nvSpPr>
          <p:cNvPr id="720" name="Google Shape;720;p56"/>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400" b="1">
                <a:solidFill>
                  <a:schemeClr val="lt2"/>
                </a:solidFill>
              </a:rPr>
              <a:t>Codebase</a:t>
            </a:r>
            <a:endParaRPr sz="1400" b="1">
              <a:solidFill>
                <a:schemeClr val="lt2"/>
              </a:solidFill>
              <a:uFill>
                <a:noFill/>
              </a:uFill>
              <a:hlinkClick r:id="rId3">
                <a:extLst>
                  <a:ext uri="{A12FA001-AC4F-418D-AE19-62706E023703}">
                    <ahyp:hlinkClr xmlns:ahyp="http://schemas.microsoft.com/office/drawing/2018/hyperlinkcolor" val="tx"/>
                  </a:ext>
                </a:extLst>
              </a:hlinkClick>
            </a:endParaRPr>
          </a:p>
          <a:p>
            <a:pPr marL="0" lvl="0" indent="0" algn="l" rtl="0">
              <a:lnSpc>
                <a:spcPct val="100000"/>
              </a:lnSpc>
              <a:spcBef>
                <a:spcPts val="0"/>
              </a:spcBef>
              <a:spcAft>
                <a:spcPts val="0"/>
              </a:spcAft>
              <a:buNone/>
            </a:pPr>
            <a:r>
              <a:rPr lang="en" sz="1400">
                <a:solidFill>
                  <a:srgbClr val="FFFFFF"/>
                </a:solidFill>
              </a:rPr>
              <a:t>One codebase tracked in revision control, many deploys</a:t>
            </a:r>
            <a:endParaRPr sz="1400">
              <a:solidFill>
                <a:srgbClr val="FFFFFF"/>
              </a:solidFill>
            </a:endParaRPr>
          </a:p>
        </p:txBody>
      </p:sp>
      <p:sp>
        <p:nvSpPr>
          <p:cNvPr id="721" name="Google Shape;721;p56"/>
          <p:cNvSpPr/>
          <p:nvPr/>
        </p:nvSpPr>
        <p:spPr>
          <a:xfrm>
            <a:off x="3693300" y="1794925"/>
            <a:ext cx="1443000" cy="962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Expense</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FFFFF"/>
                </a:solidFill>
                <a:latin typeface="Proxima Nova"/>
                <a:ea typeface="Proxima Nova"/>
                <a:cs typeface="Proxima Nova"/>
                <a:sym typeface="Proxima Nova"/>
              </a:rPr>
              <a:t>Tracking</a:t>
            </a:r>
            <a:endParaRPr>
              <a:solidFill>
                <a:srgbClr val="FFFFFF"/>
              </a:solidFill>
              <a:latin typeface="Proxima Nova"/>
              <a:ea typeface="Proxima Nova"/>
              <a:cs typeface="Proxima Nova"/>
              <a:sym typeface="Proxima Nova"/>
            </a:endParaRPr>
          </a:p>
        </p:txBody>
      </p:sp>
      <p:sp>
        <p:nvSpPr>
          <p:cNvPr id="722" name="Google Shape;722;p56"/>
          <p:cNvSpPr/>
          <p:nvPr/>
        </p:nvSpPr>
        <p:spPr>
          <a:xfrm>
            <a:off x="4673900" y="3397650"/>
            <a:ext cx="1036200" cy="962100"/>
          </a:xfrm>
          <a:prstGeom prst="can">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3" name="Google Shape;723;p56"/>
          <p:cNvPicPr preferRelativeResize="0"/>
          <p:nvPr/>
        </p:nvPicPr>
        <p:blipFill rotWithShape="1">
          <a:blip r:embed="rId4">
            <a:alphaModFix/>
          </a:blip>
          <a:srcRect l="32413" t="15805" r="33180" b="16186"/>
          <a:stretch/>
        </p:blipFill>
        <p:spPr>
          <a:xfrm>
            <a:off x="4780336" y="3610403"/>
            <a:ext cx="786324" cy="777100"/>
          </a:xfrm>
          <a:prstGeom prst="rect">
            <a:avLst/>
          </a:prstGeom>
          <a:noFill/>
          <a:ln>
            <a:noFill/>
          </a:ln>
        </p:spPr>
      </p:pic>
      <p:cxnSp>
        <p:nvCxnSpPr>
          <p:cNvPr id="724" name="Google Shape;724;p56"/>
          <p:cNvCxnSpPr>
            <a:stCxn id="721" idx="4"/>
            <a:endCxn id="722" idx="1"/>
          </p:cNvCxnSpPr>
          <p:nvPr/>
        </p:nvCxnSpPr>
        <p:spPr>
          <a:xfrm rot="-5400000" flipH="1">
            <a:off x="4483200" y="2688625"/>
            <a:ext cx="640500" cy="777300"/>
          </a:xfrm>
          <a:prstGeom prst="curvedConnector3">
            <a:avLst>
              <a:gd name="adj1" fmla="val 50010"/>
            </a:avLst>
          </a:prstGeom>
          <a:noFill/>
          <a:ln w="9525" cap="flat" cmpd="sng">
            <a:solidFill>
              <a:schemeClr val="dk2"/>
            </a:solidFill>
            <a:prstDash val="solid"/>
            <a:round/>
            <a:headEnd type="none" w="med" len="med"/>
            <a:tailEnd type="none" w="med" len="med"/>
          </a:ln>
        </p:spPr>
      </p:cxnSp>
      <p:cxnSp>
        <p:nvCxnSpPr>
          <p:cNvPr id="725" name="Google Shape;725;p56"/>
          <p:cNvCxnSpPr>
            <a:stCxn id="726" idx="1"/>
            <a:endCxn id="722" idx="1"/>
          </p:cNvCxnSpPr>
          <p:nvPr/>
        </p:nvCxnSpPr>
        <p:spPr>
          <a:xfrm flipH="1">
            <a:off x="5192025" y="1057975"/>
            <a:ext cx="1452300" cy="2339700"/>
          </a:xfrm>
          <a:prstGeom prst="curvedConnector2">
            <a:avLst/>
          </a:prstGeom>
          <a:noFill/>
          <a:ln w="9525" cap="flat" cmpd="sng">
            <a:solidFill>
              <a:schemeClr val="dk2"/>
            </a:solidFill>
            <a:prstDash val="solid"/>
            <a:round/>
            <a:headEnd type="none" w="med" len="med"/>
            <a:tailEnd type="none" w="med" len="med"/>
          </a:ln>
        </p:spPr>
      </p:cxnSp>
      <p:sp>
        <p:nvSpPr>
          <p:cNvPr id="726" name="Google Shape;726;p56"/>
          <p:cNvSpPr/>
          <p:nvPr/>
        </p:nvSpPr>
        <p:spPr>
          <a:xfrm>
            <a:off x="6644325" y="737725"/>
            <a:ext cx="1323000" cy="640500"/>
          </a:xfrm>
          <a:prstGeom prst="roundRect">
            <a:avLst>
              <a:gd name="adj" fmla="val 4921"/>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ExpenseIT</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FFFFF"/>
                </a:solidFill>
                <a:latin typeface="Proxima Nova"/>
                <a:ea typeface="Proxima Nova"/>
                <a:cs typeface="Proxima Nova"/>
                <a:sym typeface="Proxima Nova"/>
              </a:rPr>
              <a:t>v 1.0.0</a:t>
            </a:r>
            <a:endParaRPr>
              <a:solidFill>
                <a:srgbClr val="FFFFFF"/>
              </a:solidFill>
              <a:latin typeface="Proxima Nova"/>
              <a:ea typeface="Proxima Nova"/>
              <a:cs typeface="Proxima Nova"/>
              <a:sym typeface="Proxima Nova"/>
            </a:endParaRPr>
          </a:p>
        </p:txBody>
      </p:sp>
      <p:sp>
        <p:nvSpPr>
          <p:cNvPr id="727" name="Google Shape;727;p56"/>
          <p:cNvSpPr/>
          <p:nvPr/>
        </p:nvSpPr>
        <p:spPr>
          <a:xfrm>
            <a:off x="6981750" y="1562450"/>
            <a:ext cx="1323000" cy="640500"/>
          </a:xfrm>
          <a:prstGeom prst="roundRect">
            <a:avLst>
              <a:gd name="adj" fmla="val 4921"/>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ExpenseIT</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FFFFF"/>
                </a:solidFill>
                <a:latin typeface="Proxima Nova"/>
                <a:ea typeface="Proxima Nova"/>
                <a:cs typeface="Proxima Nova"/>
                <a:sym typeface="Proxima Nova"/>
              </a:rPr>
              <a:t>v 1.1.0</a:t>
            </a:r>
            <a:endParaRPr>
              <a:solidFill>
                <a:srgbClr val="FFFFFF"/>
              </a:solidFill>
              <a:latin typeface="Proxima Nova"/>
              <a:ea typeface="Proxima Nova"/>
              <a:cs typeface="Proxima Nova"/>
              <a:sym typeface="Proxima Nova"/>
            </a:endParaRPr>
          </a:p>
        </p:txBody>
      </p:sp>
      <p:sp>
        <p:nvSpPr>
          <p:cNvPr id="728" name="Google Shape;728;p56"/>
          <p:cNvSpPr/>
          <p:nvPr/>
        </p:nvSpPr>
        <p:spPr>
          <a:xfrm>
            <a:off x="7467175" y="2427175"/>
            <a:ext cx="1323000" cy="640500"/>
          </a:xfrm>
          <a:prstGeom prst="roundRect">
            <a:avLst>
              <a:gd name="adj" fmla="val 4921"/>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ExpenseIT</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FFFFF"/>
                </a:solidFill>
                <a:latin typeface="Proxima Nova"/>
                <a:ea typeface="Proxima Nova"/>
                <a:cs typeface="Proxima Nova"/>
                <a:sym typeface="Proxima Nova"/>
              </a:rPr>
              <a:t>v 1.1.1</a:t>
            </a:r>
            <a:endParaRPr>
              <a:solidFill>
                <a:srgbClr val="FFFFFF"/>
              </a:solidFill>
              <a:latin typeface="Proxima Nova"/>
              <a:ea typeface="Proxima Nova"/>
              <a:cs typeface="Proxima Nova"/>
              <a:sym typeface="Proxima Nova"/>
            </a:endParaRPr>
          </a:p>
        </p:txBody>
      </p:sp>
      <p:sp>
        <p:nvSpPr>
          <p:cNvPr id="729" name="Google Shape;729;p56"/>
          <p:cNvSpPr/>
          <p:nvPr/>
        </p:nvSpPr>
        <p:spPr>
          <a:xfrm>
            <a:off x="7073775" y="3291900"/>
            <a:ext cx="1323000" cy="640500"/>
          </a:xfrm>
          <a:prstGeom prst="roundRect">
            <a:avLst>
              <a:gd name="adj" fmla="val 4921"/>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ExpenseIT</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FFFFF"/>
                </a:solidFill>
                <a:latin typeface="Proxima Nova"/>
                <a:ea typeface="Proxima Nova"/>
                <a:cs typeface="Proxima Nova"/>
                <a:sym typeface="Proxima Nova"/>
              </a:rPr>
              <a:t>v 2.0.0</a:t>
            </a:r>
            <a:endParaRPr>
              <a:solidFill>
                <a:srgbClr val="FFFFFF"/>
              </a:solidFill>
              <a:latin typeface="Proxima Nova"/>
              <a:ea typeface="Proxima Nova"/>
              <a:cs typeface="Proxima Nova"/>
              <a:sym typeface="Proxima Nova"/>
            </a:endParaRPr>
          </a:p>
        </p:txBody>
      </p:sp>
      <p:cxnSp>
        <p:nvCxnSpPr>
          <p:cNvPr id="730" name="Google Shape;730;p56"/>
          <p:cNvCxnSpPr>
            <a:stCxn id="727" idx="1"/>
            <a:endCxn id="722" idx="1"/>
          </p:cNvCxnSpPr>
          <p:nvPr/>
        </p:nvCxnSpPr>
        <p:spPr>
          <a:xfrm flipH="1">
            <a:off x="5191950" y="1882700"/>
            <a:ext cx="1789800" cy="1515000"/>
          </a:xfrm>
          <a:prstGeom prst="curvedConnector2">
            <a:avLst/>
          </a:prstGeom>
          <a:noFill/>
          <a:ln w="9525" cap="flat" cmpd="sng">
            <a:solidFill>
              <a:schemeClr val="dk2"/>
            </a:solidFill>
            <a:prstDash val="solid"/>
            <a:round/>
            <a:headEnd type="none" w="med" len="med"/>
            <a:tailEnd type="none" w="med" len="med"/>
          </a:ln>
        </p:spPr>
      </p:cxnSp>
      <p:cxnSp>
        <p:nvCxnSpPr>
          <p:cNvPr id="731" name="Google Shape;731;p56"/>
          <p:cNvCxnSpPr>
            <a:stCxn id="728" idx="1"/>
            <a:endCxn id="722" idx="1"/>
          </p:cNvCxnSpPr>
          <p:nvPr/>
        </p:nvCxnSpPr>
        <p:spPr>
          <a:xfrm flipH="1">
            <a:off x="5191975" y="2747425"/>
            <a:ext cx="2275200" cy="650100"/>
          </a:xfrm>
          <a:prstGeom prst="curvedConnector2">
            <a:avLst/>
          </a:prstGeom>
          <a:noFill/>
          <a:ln w="9525" cap="flat" cmpd="sng">
            <a:solidFill>
              <a:schemeClr val="dk2"/>
            </a:solidFill>
            <a:prstDash val="solid"/>
            <a:round/>
            <a:headEnd type="none" w="med" len="med"/>
            <a:tailEnd type="none" w="med" len="med"/>
          </a:ln>
        </p:spPr>
      </p:cxnSp>
      <p:cxnSp>
        <p:nvCxnSpPr>
          <p:cNvPr id="732" name="Google Shape;732;p56"/>
          <p:cNvCxnSpPr>
            <a:stCxn id="729" idx="1"/>
            <a:endCxn id="722" idx="1"/>
          </p:cNvCxnSpPr>
          <p:nvPr/>
        </p:nvCxnSpPr>
        <p:spPr>
          <a:xfrm rot="10800000">
            <a:off x="5191875" y="3397650"/>
            <a:ext cx="1881900" cy="214500"/>
          </a:xfrm>
          <a:prstGeom prst="curvedConnector4">
            <a:avLst>
              <a:gd name="adj1" fmla="val 36231"/>
              <a:gd name="adj2" fmla="val 211014"/>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57"/>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Native Design - Dependencies</a:t>
            </a:r>
            <a:endParaRPr/>
          </a:p>
        </p:txBody>
      </p:sp>
      <p:sp>
        <p:nvSpPr>
          <p:cNvPr id="738" name="Google Shape;738;p57"/>
          <p:cNvSpPr txBox="1">
            <a:spLocks noGrp="1"/>
          </p:cNvSpPr>
          <p:nvPr>
            <p:ph type="subTitle" idx="1"/>
          </p:nvPr>
        </p:nvSpPr>
        <p:spPr>
          <a:xfrm>
            <a:off x="193350" y="2655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a:t>Explicitly declare and isolate dependencies</a:t>
            </a:r>
            <a:endParaRPr/>
          </a:p>
        </p:txBody>
      </p:sp>
      <p:sp>
        <p:nvSpPr>
          <p:cNvPr id="739" name="Google Shape;739;p57"/>
          <p:cNvSpPr txBox="1"/>
          <p:nvPr/>
        </p:nvSpPr>
        <p:spPr>
          <a:xfrm>
            <a:off x="7562350" y="1383250"/>
            <a:ext cx="1596900" cy="6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Declaration</a:t>
            </a:r>
            <a:endParaRPr>
              <a:latin typeface="Proxima Nova"/>
              <a:ea typeface="Proxima Nova"/>
              <a:cs typeface="Proxima Nova"/>
              <a:sym typeface="Proxima Nova"/>
            </a:endParaRPr>
          </a:p>
        </p:txBody>
      </p:sp>
      <p:sp>
        <p:nvSpPr>
          <p:cNvPr id="740" name="Google Shape;740;p57"/>
          <p:cNvSpPr txBox="1"/>
          <p:nvPr/>
        </p:nvSpPr>
        <p:spPr>
          <a:xfrm>
            <a:off x="3103600" y="3686150"/>
            <a:ext cx="1512600" cy="6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Isolation</a:t>
            </a:r>
            <a:endParaRPr>
              <a:latin typeface="Proxima Nova"/>
              <a:ea typeface="Proxima Nova"/>
              <a:cs typeface="Proxima Nova"/>
              <a:sym typeface="Proxima Nova"/>
            </a:endParaRPr>
          </a:p>
        </p:txBody>
      </p:sp>
      <p:pic>
        <p:nvPicPr>
          <p:cNvPr id="741" name="Google Shape;741;p57"/>
          <p:cNvPicPr preferRelativeResize="0"/>
          <p:nvPr/>
        </p:nvPicPr>
        <p:blipFill>
          <a:blip r:embed="rId3">
            <a:alphaModFix/>
          </a:blip>
          <a:stretch>
            <a:fillRect/>
          </a:stretch>
        </p:blipFill>
        <p:spPr>
          <a:xfrm>
            <a:off x="3469100" y="576750"/>
            <a:ext cx="4212900" cy="2225100"/>
          </a:xfrm>
          <a:prstGeom prst="roundRect">
            <a:avLst>
              <a:gd name="adj" fmla="val 2187"/>
            </a:avLst>
          </a:prstGeom>
          <a:noFill/>
          <a:ln>
            <a:noFill/>
          </a:ln>
          <a:effectLst>
            <a:outerShdw blurRad="57150" dist="19050" dir="5400000" algn="bl" rotWithShape="0">
              <a:srgbClr val="000000">
                <a:alpha val="50000"/>
              </a:srgbClr>
            </a:outerShdw>
          </a:effectLst>
        </p:spPr>
      </p:pic>
      <p:pic>
        <p:nvPicPr>
          <p:cNvPr id="742" name="Google Shape;742;p57"/>
          <p:cNvPicPr preferRelativeResize="0"/>
          <p:nvPr/>
        </p:nvPicPr>
        <p:blipFill>
          <a:blip r:embed="rId4">
            <a:alphaModFix/>
          </a:blip>
          <a:stretch>
            <a:fillRect/>
          </a:stretch>
        </p:blipFill>
        <p:spPr>
          <a:xfrm>
            <a:off x="4463800" y="3327650"/>
            <a:ext cx="4250700" cy="1338600"/>
          </a:xfrm>
          <a:prstGeom prst="roundRect">
            <a:avLst>
              <a:gd name="adj" fmla="val 5165"/>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58"/>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Native Design - </a:t>
            </a:r>
            <a:endParaRPr/>
          </a:p>
          <a:p>
            <a:pPr marL="0" lvl="0" indent="0" algn="l" rtl="0">
              <a:spcBef>
                <a:spcPts val="0"/>
              </a:spcBef>
              <a:spcAft>
                <a:spcPts val="0"/>
              </a:spcAft>
              <a:buNone/>
            </a:pPr>
            <a:r>
              <a:rPr lang="en"/>
              <a:t>Configuration</a:t>
            </a:r>
            <a:endParaRPr/>
          </a:p>
        </p:txBody>
      </p:sp>
      <p:sp>
        <p:nvSpPr>
          <p:cNvPr id="748" name="Google Shape;748;p58"/>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a:t>Store configuration external to application</a:t>
            </a:r>
            <a:endParaRPr/>
          </a:p>
        </p:txBody>
      </p:sp>
      <p:grpSp>
        <p:nvGrpSpPr>
          <p:cNvPr id="749" name="Google Shape;749;p58"/>
          <p:cNvGrpSpPr/>
          <p:nvPr/>
        </p:nvGrpSpPr>
        <p:grpSpPr>
          <a:xfrm>
            <a:off x="5506600" y="3540900"/>
            <a:ext cx="1036200" cy="989853"/>
            <a:chOff x="4673900" y="3397650"/>
            <a:chExt cx="1036200" cy="989853"/>
          </a:xfrm>
        </p:grpSpPr>
        <p:sp>
          <p:nvSpPr>
            <p:cNvPr id="750" name="Google Shape;750;p58"/>
            <p:cNvSpPr/>
            <p:nvPr/>
          </p:nvSpPr>
          <p:spPr>
            <a:xfrm>
              <a:off x="4673900" y="3397650"/>
              <a:ext cx="1036200" cy="962100"/>
            </a:xfrm>
            <a:prstGeom prst="can">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1" name="Google Shape;751;p58"/>
            <p:cNvPicPr preferRelativeResize="0"/>
            <p:nvPr/>
          </p:nvPicPr>
          <p:blipFill rotWithShape="1">
            <a:blip r:embed="rId3">
              <a:alphaModFix/>
            </a:blip>
            <a:srcRect l="32413" t="15805" r="33180" b="16186"/>
            <a:stretch/>
          </p:blipFill>
          <p:spPr>
            <a:xfrm>
              <a:off x="4780336" y="3610403"/>
              <a:ext cx="786324" cy="777100"/>
            </a:xfrm>
            <a:prstGeom prst="rect">
              <a:avLst/>
            </a:prstGeom>
            <a:noFill/>
            <a:ln>
              <a:noFill/>
            </a:ln>
          </p:spPr>
        </p:pic>
      </p:grpSp>
      <p:sp>
        <p:nvSpPr>
          <p:cNvPr id="752" name="Google Shape;752;p58"/>
          <p:cNvSpPr/>
          <p:nvPr/>
        </p:nvSpPr>
        <p:spPr>
          <a:xfrm>
            <a:off x="5363200" y="2638600"/>
            <a:ext cx="1323000" cy="640500"/>
          </a:xfrm>
          <a:prstGeom prst="roundRect">
            <a:avLst>
              <a:gd name="adj" fmla="val 492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Config Server</a:t>
            </a:r>
            <a:endParaRPr>
              <a:solidFill>
                <a:srgbClr val="FFFFFF"/>
              </a:solidFill>
              <a:latin typeface="Proxima Nova"/>
              <a:ea typeface="Proxima Nova"/>
              <a:cs typeface="Proxima Nova"/>
              <a:sym typeface="Proxima Nova"/>
            </a:endParaRPr>
          </a:p>
        </p:txBody>
      </p:sp>
      <p:sp>
        <p:nvSpPr>
          <p:cNvPr id="753" name="Google Shape;753;p58"/>
          <p:cNvSpPr/>
          <p:nvPr/>
        </p:nvSpPr>
        <p:spPr>
          <a:xfrm>
            <a:off x="7050425" y="1286250"/>
            <a:ext cx="1323000" cy="640500"/>
          </a:xfrm>
          <a:prstGeom prst="roundRect">
            <a:avLst>
              <a:gd name="adj" fmla="val 4921"/>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ExpenseIT</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FFFFF"/>
                </a:solidFill>
                <a:latin typeface="Proxima Nova"/>
                <a:ea typeface="Proxima Nova"/>
                <a:cs typeface="Proxima Nova"/>
                <a:sym typeface="Proxima Nova"/>
              </a:rPr>
              <a:t>v 2.0.0</a:t>
            </a:r>
            <a:endParaRPr>
              <a:solidFill>
                <a:srgbClr val="FFFFFF"/>
              </a:solidFill>
              <a:latin typeface="Proxima Nova"/>
              <a:ea typeface="Proxima Nova"/>
              <a:cs typeface="Proxima Nova"/>
              <a:sym typeface="Proxima Nova"/>
            </a:endParaRPr>
          </a:p>
        </p:txBody>
      </p:sp>
      <p:sp>
        <p:nvSpPr>
          <p:cNvPr id="754" name="Google Shape;754;p58"/>
          <p:cNvSpPr/>
          <p:nvPr/>
        </p:nvSpPr>
        <p:spPr>
          <a:xfrm>
            <a:off x="3822800" y="1033750"/>
            <a:ext cx="1323000" cy="640500"/>
          </a:xfrm>
          <a:prstGeom prst="roundRect">
            <a:avLst>
              <a:gd name="adj" fmla="val 4921"/>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ExpenseIT</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FFFFF"/>
                </a:solidFill>
                <a:latin typeface="Proxima Nova"/>
                <a:ea typeface="Proxima Nova"/>
                <a:cs typeface="Proxima Nova"/>
                <a:sym typeface="Proxima Nova"/>
              </a:rPr>
              <a:t>v 1.0.0</a:t>
            </a:r>
            <a:endParaRPr>
              <a:solidFill>
                <a:srgbClr val="FFFFFF"/>
              </a:solidFill>
              <a:latin typeface="Proxima Nova"/>
              <a:ea typeface="Proxima Nova"/>
              <a:cs typeface="Proxima Nova"/>
              <a:sym typeface="Proxima Nova"/>
            </a:endParaRPr>
          </a:p>
        </p:txBody>
      </p:sp>
      <p:sp>
        <p:nvSpPr>
          <p:cNvPr id="755" name="Google Shape;755;p58"/>
          <p:cNvSpPr/>
          <p:nvPr/>
        </p:nvSpPr>
        <p:spPr>
          <a:xfrm>
            <a:off x="5506600" y="436850"/>
            <a:ext cx="1323000" cy="640500"/>
          </a:xfrm>
          <a:prstGeom prst="roundRect">
            <a:avLst>
              <a:gd name="adj" fmla="val 4921"/>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ExpenseIT</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FFFFF"/>
                </a:solidFill>
                <a:latin typeface="Proxima Nova"/>
                <a:ea typeface="Proxima Nova"/>
                <a:cs typeface="Proxima Nova"/>
                <a:sym typeface="Proxima Nova"/>
              </a:rPr>
              <a:t>v 1.1.0</a:t>
            </a:r>
            <a:endParaRPr>
              <a:solidFill>
                <a:srgbClr val="FFFFFF"/>
              </a:solidFill>
              <a:latin typeface="Proxima Nova"/>
              <a:ea typeface="Proxima Nova"/>
              <a:cs typeface="Proxima Nova"/>
              <a:sym typeface="Proxima Nova"/>
            </a:endParaRPr>
          </a:p>
        </p:txBody>
      </p:sp>
      <p:cxnSp>
        <p:nvCxnSpPr>
          <p:cNvPr id="756" name="Google Shape;756;p58"/>
          <p:cNvCxnSpPr>
            <a:stCxn id="752" idx="2"/>
            <a:endCxn id="750" idx="1"/>
          </p:cNvCxnSpPr>
          <p:nvPr/>
        </p:nvCxnSpPr>
        <p:spPr>
          <a:xfrm rot="-5400000" flipH="1">
            <a:off x="5894050" y="3409750"/>
            <a:ext cx="261900" cy="600"/>
          </a:xfrm>
          <a:prstGeom prst="curvedConnector3">
            <a:avLst>
              <a:gd name="adj1" fmla="val 49981"/>
            </a:avLst>
          </a:prstGeom>
          <a:noFill/>
          <a:ln w="9525" cap="flat" cmpd="sng">
            <a:solidFill>
              <a:schemeClr val="dk2"/>
            </a:solidFill>
            <a:prstDash val="solid"/>
            <a:round/>
            <a:headEnd type="none" w="med" len="med"/>
            <a:tailEnd type="none" w="med" len="med"/>
          </a:ln>
        </p:spPr>
      </p:cxnSp>
      <p:cxnSp>
        <p:nvCxnSpPr>
          <p:cNvPr id="757" name="Google Shape;757;p58"/>
          <p:cNvCxnSpPr>
            <a:stCxn id="752" idx="0"/>
            <a:endCxn id="754" idx="2"/>
          </p:cNvCxnSpPr>
          <p:nvPr/>
        </p:nvCxnSpPr>
        <p:spPr>
          <a:xfrm rot="5400000" flipH="1">
            <a:off x="4772350" y="1386250"/>
            <a:ext cx="964200" cy="1540500"/>
          </a:xfrm>
          <a:prstGeom prst="curvedConnector3">
            <a:avLst>
              <a:gd name="adj1" fmla="val 49992"/>
            </a:avLst>
          </a:prstGeom>
          <a:noFill/>
          <a:ln w="9525" cap="flat" cmpd="sng">
            <a:solidFill>
              <a:schemeClr val="dk2"/>
            </a:solidFill>
            <a:prstDash val="solid"/>
            <a:round/>
            <a:headEnd type="none" w="med" len="med"/>
            <a:tailEnd type="none" w="med" len="med"/>
          </a:ln>
        </p:spPr>
      </p:cxnSp>
      <p:cxnSp>
        <p:nvCxnSpPr>
          <p:cNvPr id="758" name="Google Shape;758;p58"/>
          <p:cNvCxnSpPr>
            <a:stCxn id="752" idx="0"/>
            <a:endCxn id="755" idx="2"/>
          </p:cNvCxnSpPr>
          <p:nvPr/>
        </p:nvCxnSpPr>
        <p:spPr>
          <a:xfrm rot="-5400000">
            <a:off x="5315800" y="1786300"/>
            <a:ext cx="1561200" cy="143400"/>
          </a:xfrm>
          <a:prstGeom prst="curvedConnector3">
            <a:avLst>
              <a:gd name="adj1" fmla="val 50002"/>
            </a:avLst>
          </a:prstGeom>
          <a:noFill/>
          <a:ln w="9525" cap="flat" cmpd="sng">
            <a:solidFill>
              <a:schemeClr val="dk2"/>
            </a:solidFill>
            <a:prstDash val="solid"/>
            <a:round/>
            <a:headEnd type="none" w="med" len="med"/>
            <a:tailEnd type="none" w="med" len="med"/>
          </a:ln>
        </p:spPr>
      </p:cxnSp>
      <p:cxnSp>
        <p:nvCxnSpPr>
          <p:cNvPr id="759" name="Google Shape;759;p58"/>
          <p:cNvCxnSpPr>
            <a:stCxn id="752" idx="0"/>
            <a:endCxn id="753" idx="2"/>
          </p:cNvCxnSpPr>
          <p:nvPr/>
        </p:nvCxnSpPr>
        <p:spPr>
          <a:xfrm rot="-5400000">
            <a:off x="6512350" y="1439050"/>
            <a:ext cx="711900" cy="1687200"/>
          </a:xfrm>
          <a:prstGeom prst="curvedConnector3">
            <a:avLst>
              <a:gd name="adj1" fmla="val 49996"/>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59"/>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Native Design - </a:t>
            </a:r>
            <a:endParaRPr/>
          </a:p>
          <a:p>
            <a:pPr marL="0" lvl="0" indent="0" algn="l" rtl="0">
              <a:spcBef>
                <a:spcPts val="0"/>
              </a:spcBef>
              <a:spcAft>
                <a:spcPts val="0"/>
              </a:spcAft>
              <a:buNone/>
            </a:pPr>
            <a:r>
              <a:rPr lang="en"/>
              <a:t>Backing Services</a:t>
            </a:r>
            <a:endParaRPr/>
          </a:p>
        </p:txBody>
      </p:sp>
      <p:sp>
        <p:nvSpPr>
          <p:cNvPr id="765" name="Google Shape;765;p59"/>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a:t>Treat backing services as attached resources</a:t>
            </a:r>
            <a:endParaRPr/>
          </a:p>
        </p:txBody>
      </p:sp>
      <p:sp>
        <p:nvSpPr>
          <p:cNvPr id="766" name="Google Shape;766;p59"/>
          <p:cNvSpPr/>
          <p:nvPr/>
        </p:nvSpPr>
        <p:spPr>
          <a:xfrm>
            <a:off x="5349600" y="1114100"/>
            <a:ext cx="1323000" cy="640500"/>
          </a:xfrm>
          <a:prstGeom prst="roundRect">
            <a:avLst>
              <a:gd name="adj" fmla="val 4921"/>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ExpenseIT</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FFFFF"/>
                </a:solidFill>
                <a:latin typeface="Proxima Nova"/>
                <a:ea typeface="Proxima Nova"/>
                <a:cs typeface="Proxima Nova"/>
                <a:sym typeface="Proxima Nova"/>
              </a:rPr>
              <a:t>v 2.0.0</a:t>
            </a:r>
            <a:endParaRPr>
              <a:solidFill>
                <a:srgbClr val="FFFFFF"/>
              </a:solidFill>
              <a:latin typeface="Proxima Nova"/>
              <a:ea typeface="Proxima Nova"/>
              <a:cs typeface="Proxima Nova"/>
              <a:sym typeface="Proxima Nova"/>
            </a:endParaRPr>
          </a:p>
        </p:txBody>
      </p:sp>
      <p:pic>
        <p:nvPicPr>
          <p:cNvPr id="767" name="Google Shape;767;p59"/>
          <p:cNvPicPr preferRelativeResize="0"/>
          <p:nvPr/>
        </p:nvPicPr>
        <p:blipFill>
          <a:blip r:embed="rId3">
            <a:alphaModFix/>
          </a:blip>
          <a:stretch>
            <a:fillRect/>
          </a:stretch>
        </p:blipFill>
        <p:spPr>
          <a:xfrm>
            <a:off x="7486600" y="1975948"/>
            <a:ext cx="1036200" cy="1036200"/>
          </a:xfrm>
          <a:prstGeom prst="rect">
            <a:avLst/>
          </a:prstGeom>
          <a:noFill/>
          <a:ln>
            <a:noFill/>
          </a:ln>
        </p:spPr>
      </p:pic>
      <p:pic>
        <p:nvPicPr>
          <p:cNvPr id="768" name="Google Shape;768;p59"/>
          <p:cNvPicPr preferRelativeResize="0"/>
          <p:nvPr/>
        </p:nvPicPr>
        <p:blipFill>
          <a:blip r:embed="rId4">
            <a:alphaModFix/>
          </a:blip>
          <a:stretch>
            <a:fillRect/>
          </a:stretch>
        </p:blipFill>
        <p:spPr>
          <a:xfrm>
            <a:off x="3583000" y="1999125"/>
            <a:ext cx="989850" cy="989850"/>
          </a:xfrm>
          <a:prstGeom prst="rect">
            <a:avLst/>
          </a:prstGeom>
          <a:noFill/>
          <a:ln>
            <a:noFill/>
          </a:ln>
        </p:spPr>
      </p:pic>
      <p:pic>
        <p:nvPicPr>
          <p:cNvPr id="769" name="Google Shape;769;p59"/>
          <p:cNvPicPr preferRelativeResize="0"/>
          <p:nvPr/>
        </p:nvPicPr>
        <p:blipFill>
          <a:blip r:embed="rId5">
            <a:alphaModFix/>
          </a:blip>
          <a:stretch>
            <a:fillRect/>
          </a:stretch>
        </p:blipFill>
        <p:spPr>
          <a:xfrm>
            <a:off x="6322350" y="3095300"/>
            <a:ext cx="1036200" cy="1036200"/>
          </a:xfrm>
          <a:prstGeom prst="rect">
            <a:avLst/>
          </a:prstGeom>
          <a:noFill/>
          <a:ln>
            <a:noFill/>
          </a:ln>
        </p:spPr>
      </p:pic>
      <p:pic>
        <p:nvPicPr>
          <p:cNvPr id="770" name="Google Shape;770;p59"/>
          <p:cNvPicPr preferRelativeResize="0"/>
          <p:nvPr/>
        </p:nvPicPr>
        <p:blipFill>
          <a:blip r:embed="rId6">
            <a:alphaModFix/>
          </a:blip>
          <a:stretch>
            <a:fillRect/>
          </a:stretch>
        </p:blipFill>
        <p:spPr>
          <a:xfrm>
            <a:off x="4700900" y="3093268"/>
            <a:ext cx="1036200" cy="1040248"/>
          </a:xfrm>
          <a:prstGeom prst="rect">
            <a:avLst/>
          </a:prstGeom>
          <a:noFill/>
          <a:ln>
            <a:noFill/>
          </a:ln>
        </p:spPr>
      </p:pic>
      <p:cxnSp>
        <p:nvCxnSpPr>
          <p:cNvPr id="771" name="Google Shape;771;p59"/>
          <p:cNvCxnSpPr>
            <a:stCxn id="766" idx="2"/>
            <a:endCxn id="768" idx="3"/>
          </p:cNvCxnSpPr>
          <p:nvPr/>
        </p:nvCxnSpPr>
        <p:spPr>
          <a:xfrm rot="5400000">
            <a:off x="4922250" y="1405250"/>
            <a:ext cx="739500" cy="1438200"/>
          </a:xfrm>
          <a:prstGeom prst="curvedConnector2">
            <a:avLst/>
          </a:prstGeom>
          <a:noFill/>
          <a:ln w="9525" cap="flat" cmpd="sng">
            <a:solidFill>
              <a:schemeClr val="dk2"/>
            </a:solidFill>
            <a:prstDash val="solid"/>
            <a:round/>
            <a:headEnd type="none" w="med" len="med"/>
            <a:tailEnd type="none" w="med" len="med"/>
          </a:ln>
        </p:spPr>
      </p:cxnSp>
      <p:cxnSp>
        <p:nvCxnSpPr>
          <p:cNvPr id="772" name="Google Shape;772;p59"/>
          <p:cNvCxnSpPr>
            <a:stCxn id="766" idx="2"/>
            <a:endCxn id="770" idx="0"/>
          </p:cNvCxnSpPr>
          <p:nvPr/>
        </p:nvCxnSpPr>
        <p:spPr>
          <a:xfrm rot="5400000">
            <a:off x="4945800" y="2027900"/>
            <a:ext cx="1338600" cy="792000"/>
          </a:xfrm>
          <a:prstGeom prst="curvedConnector3">
            <a:avLst>
              <a:gd name="adj1" fmla="val 50003"/>
            </a:avLst>
          </a:prstGeom>
          <a:noFill/>
          <a:ln w="9525" cap="flat" cmpd="sng">
            <a:solidFill>
              <a:schemeClr val="dk2"/>
            </a:solidFill>
            <a:prstDash val="solid"/>
            <a:round/>
            <a:headEnd type="none" w="med" len="med"/>
            <a:tailEnd type="none" w="med" len="med"/>
          </a:ln>
        </p:spPr>
      </p:cxnSp>
      <p:cxnSp>
        <p:nvCxnSpPr>
          <p:cNvPr id="773" name="Google Shape;773;p59"/>
          <p:cNvCxnSpPr>
            <a:stCxn id="766" idx="2"/>
            <a:endCxn id="769" idx="0"/>
          </p:cNvCxnSpPr>
          <p:nvPr/>
        </p:nvCxnSpPr>
        <p:spPr>
          <a:xfrm rot="-5400000" flipH="1">
            <a:off x="5755350" y="2010350"/>
            <a:ext cx="1340700" cy="8292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774" name="Google Shape;774;p59"/>
          <p:cNvCxnSpPr>
            <a:stCxn id="766" idx="2"/>
            <a:endCxn id="767" idx="1"/>
          </p:cNvCxnSpPr>
          <p:nvPr/>
        </p:nvCxnSpPr>
        <p:spPr>
          <a:xfrm rot="-5400000" flipH="1">
            <a:off x="6379050" y="1386650"/>
            <a:ext cx="739500" cy="1475400"/>
          </a:xfrm>
          <a:prstGeom prst="curvedConnector2">
            <a:avLst/>
          </a:prstGeom>
          <a:noFill/>
          <a:ln w="9525" cap="flat" cmpd="sng">
            <a:solidFill>
              <a:schemeClr val="dk2"/>
            </a:solidFill>
            <a:prstDash val="solid"/>
            <a:round/>
            <a:headEnd type="none" w="med" len="med"/>
            <a:tailEnd type="none" w="med" len="med"/>
          </a:ln>
        </p:spPr>
      </p:cxnSp>
      <p:sp>
        <p:nvSpPr>
          <p:cNvPr id="775" name="Google Shape;775;p59"/>
          <p:cNvSpPr txBox="1"/>
          <p:nvPr/>
        </p:nvSpPr>
        <p:spPr>
          <a:xfrm>
            <a:off x="7280450" y="3281300"/>
            <a:ext cx="1596900" cy="6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Attached Resources</a:t>
            </a:r>
            <a:endParaRPr>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60"/>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Native Design - </a:t>
            </a:r>
            <a:endParaRPr/>
          </a:p>
          <a:p>
            <a:pPr marL="0" lvl="0" indent="0" algn="l" rtl="0">
              <a:spcBef>
                <a:spcPts val="0"/>
              </a:spcBef>
              <a:spcAft>
                <a:spcPts val="0"/>
              </a:spcAft>
              <a:buNone/>
            </a:pPr>
            <a:r>
              <a:rPr lang="en"/>
              <a:t>Build, Release, Run</a:t>
            </a:r>
            <a:endParaRPr/>
          </a:p>
        </p:txBody>
      </p:sp>
      <p:sp>
        <p:nvSpPr>
          <p:cNvPr id="781" name="Google Shape;781;p60"/>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a:t>Strictly separate build, release and run phases</a:t>
            </a:r>
            <a:endParaRPr/>
          </a:p>
        </p:txBody>
      </p:sp>
      <p:sp>
        <p:nvSpPr>
          <p:cNvPr id="782" name="Google Shape;782;p60"/>
          <p:cNvSpPr txBox="1"/>
          <p:nvPr/>
        </p:nvSpPr>
        <p:spPr>
          <a:xfrm>
            <a:off x="7557975" y="2559275"/>
            <a:ext cx="596400" cy="6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run</a:t>
            </a:r>
            <a:endParaRPr>
              <a:latin typeface="Proxima Nova"/>
              <a:ea typeface="Proxima Nova"/>
              <a:cs typeface="Proxima Nova"/>
              <a:sym typeface="Proxima Nova"/>
            </a:endParaRPr>
          </a:p>
        </p:txBody>
      </p:sp>
      <p:grpSp>
        <p:nvGrpSpPr>
          <p:cNvPr id="783" name="Google Shape;783;p60"/>
          <p:cNvGrpSpPr/>
          <p:nvPr/>
        </p:nvGrpSpPr>
        <p:grpSpPr>
          <a:xfrm>
            <a:off x="3494650" y="1334700"/>
            <a:ext cx="1036200" cy="989853"/>
            <a:chOff x="3647050" y="1334700"/>
            <a:chExt cx="1036200" cy="989853"/>
          </a:xfrm>
        </p:grpSpPr>
        <p:sp>
          <p:nvSpPr>
            <p:cNvPr id="784" name="Google Shape;784;p60"/>
            <p:cNvSpPr/>
            <p:nvPr/>
          </p:nvSpPr>
          <p:spPr>
            <a:xfrm>
              <a:off x="3647050" y="1334700"/>
              <a:ext cx="1036200" cy="962100"/>
            </a:xfrm>
            <a:prstGeom prst="can">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5" name="Google Shape;785;p60"/>
            <p:cNvPicPr preferRelativeResize="0"/>
            <p:nvPr/>
          </p:nvPicPr>
          <p:blipFill rotWithShape="1">
            <a:blip r:embed="rId3">
              <a:alphaModFix/>
            </a:blip>
            <a:srcRect l="32413" t="15805" r="33180" b="16186"/>
            <a:stretch/>
          </p:blipFill>
          <p:spPr>
            <a:xfrm>
              <a:off x="3753486" y="1547453"/>
              <a:ext cx="786324" cy="777100"/>
            </a:xfrm>
            <a:prstGeom prst="rect">
              <a:avLst/>
            </a:prstGeom>
            <a:noFill/>
            <a:ln>
              <a:noFill/>
            </a:ln>
          </p:spPr>
        </p:pic>
      </p:grpSp>
      <p:sp>
        <p:nvSpPr>
          <p:cNvPr id="786" name="Google Shape;786;p60"/>
          <p:cNvSpPr/>
          <p:nvPr/>
        </p:nvSpPr>
        <p:spPr>
          <a:xfrm>
            <a:off x="4039975" y="2809125"/>
            <a:ext cx="1323000" cy="640500"/>
          </a:xfrm>
          <a:prstGeom prst="roundRect">
            <a:avLst>
              <a:gd name="adj" fmla="val 4921"/>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Build</a:t>
            </a:r>
            <a:endParaRPr>
              <a:solidFill>
                <a:srgbClr val="FFFFFF"/>
              </a:solidFill>
              <a:latin typeface="Proxima Nova"/>
              <a:ea typeface="Proxima Nova"/>
              <a:cs typeface="Proxima Nova"/>
              <a:sym typeface="Proxima Nova"/>
            </a:endParaRPr>
          </a:p>
        </p:txBody>
      </p:sp>
      <p:cxnSp>
        <p:nvCxnSpPr>
          <p:cNvPr id="787" name="Google Shape;787;p60"/>
          <p:cNvCxnSpPr>
            <a:stCxn id="784" idx="4"/>
            <a:endCxn id="786" idx="1"/>
          </p:cNvCxnSpPr>
          <p:nvPr/>
        </p:nvCxnSpPr>
        <p:spPr>
          <a:xfrm flipH="1">
            <a:off x="4040050" y="1815750"/>
            <a:ext cx="490800" cy="1313700"/>
          </a:xfrm>
          <a:prstGeom prst="curvedConnector5">
            <a:avLst>
              <a:gd name="adj1" fmla="val -48518"/>
              <a:gd name="adj2" fmla="val 56117"/>
              <a:gd name="adj3" fmla="val 148533"/>
            </a:avLst>
          </a:prstGeom>
          <a:noFill/>
          <a:ln w="9525" cap="flat" cmpd="sng">
            <a:solidFill>
              <a:schemeClr val="dk2"/>
            </a:solidFill>
            <a:prstDash val="solid"/>
            <a:round/>
            <a:headEnd type="none" w="med" len="med"/>
            <a:tailEnd type="triangle" w="med" len="med"/>
          </a:ln>
        </p:spPr>
      </p:cxnSp>
      <p:sp>
        <p:nvSpPr>
          <p:cNvPr id="788" name="Google Shape;788;p60"/>
          <p:cNvSpPr/>
          <p:nvPr/>
        </p:nvSpPr>
        <p:spPr>
          <a:xfrm>
            <a:off x="4039975" y="4006400"/>
            <a:ext cx="1323000" cy="640500"/>
          </a:xfrm>
          <a:prstGeom prst="roundRect">
            <a:avLst>
              <a:gd name="adj" fmla="val 4921"/>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Code Pro"/>
                <a:ea typeface="Source Code Pro"/>
                <a:cs typeface="Source Code Pro"/>
                <a:sym typeface="Source Code Pro"/>
              </a:rPr>
              <a:t>Config</a:t>
            </a:r>
            <a:endParaRPr>
              <a:latin typeface="Source Code Pro"/>
              <a:ea typeface="Source Code Pro"/>
              <a:cs typeface="Source Code Pro"/>
              <a:sym typeface="Source Code Pro"/>
            </a:endParaRPr>
          </a:p>
          <a:p>
            <a:pPr marL="0" lvl="0" indent="0" algn="ctr" rtl="0">
              <a:spcBef>
                <a:spcPts val="0"/>
              </a:spcBef>
              <a:spcAft>
                <a:spcPts val="0"/>
              </a:spcAft>
              <a:buNone/>
            </a:pPr>
            <a:r>
              <a:rPr lang="en">
                <a:latin typeface="Source Code Pro"/>
                <a:ea typeface="Source Code Pro"/>
                <a:cs typeface="Source Code Pro"/>
                <a:sym typeface="Source Code Pro"/>
              </a:rPr>
              <a:t>{ }</a:t>
            </a:r>
            <a:endParaRPr>
              <a:latin typeface="Source Code Pro"/>
              <a:ea typeface="Source Code Pro"/>
              <a:cs typeface="Source Code Pro"/>
              <a:sym typeface="Source Code Pro"/>
            </a:endParaRPr>
          </a:p>
        </p:txBody>
      </p:sp>
      <p:sp>
        <p:nvSpPr>
          <p:cNvPr id="789" name="Google Shape;789;p60"/>
          <p:cNvSpPr/>
          <p:nvPr/>
        </p:nvSpPr>
        <p:spPr>
          <a:xfrm>
            <a:off x="5821975" y="3412175"/>
            <a:ext cx="1323000" cy="640500"/>
          </a:xfrm>
          <a:prstGeom prst="roundRect">
            <a:avLst>
              <a:gd name="adj" fmla="val 4921"/>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Release</a:t>
            </a:r>
            <a:endParaRPr>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a:solidFill>
                  <a:srgbClr val="FFFFFF"/>
                </a:solidFill>
                <a:latin typeface="Proxima Nova"/>
                <a:ea typeface="Proxima Nova"/>
                <a:cs typeface="Proxima Nova"/>
                <a:sym typeface="Proxima Nova"/>
              </a:rPr>
              <a:t>v 1.1.1</a:t>
            </a:r>
            <a:endParaRPr>
              <a:solidFill>
                <a:srgbClr val="FFFFFF"/>
              </a:solidFill>
              <a:latin typeface="Proxima Nova"/>
              <a:ea typeface="Proxima Nova"/>
              <a:cs typeface="Proxima Nova"/>
              <a:sym typeface="Proxima Nova"/>
            </a:endParaRPr>
          </a:p>
        </p:txBody>
      </p:sp>
      <p:cxnSp>
        <p:nvCxnSpPr>
          <p:cNvPr id="790" name="Google Shape;790;p60"/>
          <p:cNvCxnSpPr>
            <a:stCxn id="786" idx="3"/>
            <a:endCxn id="789" idx="0"/>
          </p:cNvCxnSpPr>
          <p:nvPr/>
        </p:nvCxnSpPr>
        <p:spPr>
          <a:xfrm>
            <a:off x="5362975" y="3129375"/>
            <a:ext cx="1120500" cy="282900"/>
          </a:xfrm>
          <a:prstGeom prst="curvedConnector2">
            <a:avLst/>
          </a:prstGeom>
          <a:noFill/>
          <a:ln w="9525" cap="flat" cmpd="sng">
            <a:solidFill>
              <a:schemeClr val="dk2"/>
            </a:solidFill>
            <a:prstDash val="solid"/>
            <a:round/>
            <a:headEnd type="none" w="med" len="med"/>
            <a:tailEnd type="triangle" w="med" len="med"/>
          </a:ln>
        </p:spPr>
      </p:cxnSp>
      <p:cxnSp>
        <p:nvCxnSpPr>
          <p:cNvPr id="791" name="Google Shape;791;p60"/>
          <p:cNvCxnSpPr>
            <a:stCxn id="788" idx="3"/>
            <a:endCxn id="789" idx="2"/>
          </p:cNvCxnSpPr>
          <p:nvPr/>
        </p:nvCxnSpPr>
        <p:spPr>
          <a:xfrm rot="10800000" flipH="1">
            <a:off x="5362975" y="4052750"/>
            <a:ext cx="1120500" cy="273900"/>
          </a:xfrm>
          <a:prstGeom prst="curvedConnector2">
            <a:avLst/>
          </a:prstGeom>
          <a:noFill/>
          <a:ln w="9525" cap="flat" cmpd="sng">
            <a:solidFill>
              <a:schemeClr val="dk2"/>
            </a:solidFill>
            <a:prstDash val="solid"/>
            <a:round/>
            <a:headEnd type="none" w="med" len="med"/>
            <a:tailEnd type="triangle" w="med" len="med"/>
          </a:ln>
        </p:spPr>
      </p:cxnSp>
      <p:sp>
        <p:nvSpPr>
          <p:cNvPr id="792" name="Google Shape;792;p60"/>
          <p:cNvSpPr/>
          <p:nvPr/>
        </p:nvSpPr>
        <p:spPr>
          <a:xfrm>
            <a:off x="6292325" y="1259825"/>
            <a:ext cx="2421900" cy="1244400"/>
          </a:xfrm>
          <a:prstGeom prst="roundRect">
            <a:avLst>
              <a:gd name="adj" fmla="val 492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Build</a:t>
            </a:r>
            <a:endParaRPr>
              <a:solidFill>
                <a:srgbClr val="FFFFFF"/>
              </a:solidFill>
              <a:latin typeface="Proxima Nova"/>
              <a:ea typeface="Proxima Nova"/>
              <a:cs typeface="Proxima Nova"/>
              <a:sym typeface="Proxima Nova"/>
            </a:endParaRPr>
          </a:p>
        </p:txBody>
      </p:sp>
      <p:grpSp>
        <p:nvGrpSpPr>
          <p:cNvPr id="793" name="Google Shape;793;p60"/>
          <p:cNvGrpSpPr/>
          <p:nvPr/>
        </p:nvGrpSpPr>
        <p:grpSpPr>
          <a:xfrm>
            <a:off x="6279140" y="545325"/>
            <a:ext cx="2507836" cy="530825"/>
            <a:chOff x="1265103" y="558271"/>
            <a:chExt cx="2655199" cy="562017"/>
          </a:xfrm>
        </p:grpSpPr>
        <p:sp>
          <p:nvSpPr>
            <p:cNvPr id="794" name="Google Shape;794;p60"/>
            <p:cNvSpPr/>
            <p:nvPr/>
          </p:nvSpPr>
          <p:spPr>
            <a:xfrm>
              <a:off x="1265103" y="785456"/>
              <a:ext cx="404856" cy="280544"/>
            </a:xfrm>
            <a:custGeom>
              <a:avLst/>
              <a:gdLst/>
              <a:ahLst/>
              <a:cxnLst/>
              <a:rect l="l" t="t" r="r" b="b"/>
              <a:pathLst>
                <a:path w="12633" h="8754" extrusionOk="0">
                  <a:moveTo>
                    <a:pt x="6317" y="0"/>
                  </a:moveTo>
                  <a:cubicBezTo>
                    <a:pt x="2825" y="0"/>
                    <a:pt x="1" y="2839"/>
                    <a:pt x="1" y="6316"/>
                  </a:cubicBezTo>
                  <a:cubicBezTo>
                    <a:pt x="1" y="6896"/>
                    <a:pt x="75" y="7460"/>
                    <a:pt x="224" y="7995"/>
                  </a:cubicBezTo>
                  <a:cubicBezTo>
                    <a:pt x="283" y="8203"/>
                    <a:pt x="343" y="8397"/>
                    <a:pt x="417" y="8590"/>
                  </a:cubicBezTo>
                  <a:cubicBezTo>
                    <a:pt x="462" y="8694"/>
                    <a:pt x="551" y="8753"/>
                    <a:pt x="655" y="8753"/>
                  </a:cubicBezTo>
                  <a:lnTo>
                    <a:pt x="2379" y="8753"/>
                  </a:lnTo>
                  <a:cubicBezTo>
                    <a:pt x="2572" y="8753"/>
                    <a:pt x="2706" y="8545"/>
                    <a:pt x="2616" y="8367"/>
                  </a:cubicBezTo>
                  <a:cubicBezTo>
                    <a:pt x="2542" y="8248"/>
                    <a:pt x="2483" y="8129"/>
                    <a:pt x="2423" y="7995"/>
                  </a:cubicBezTo>
                  <a:cubicBezTo>
                    <a:pt x="2200" y="7475"/>
                    <a:pt x="2081" y="6910"/>
                    <a:pt x="2081" y="6316"/>
                  </a:cubicBezTo>
                  <a:cubicBezTo>
                    <a:pt x="2081" y="3983"/>
                    <a:pt x="3984" y="2081"/>
                    <a:pt x="6317" y="2081"/>
                  </a:cubicBezTo>
                  <a:cubicBezTo>
                    <a:pt x="8650" y="2081"/>
                    <a:pt x="10552" y="3983"/>
                    <a:pt x="10552" y="6316"/>
                  </a:cubicBezTo>
                  <a:cubicBezTo>
                    <a:pt x="10552" y="6910"/>
                    <a:pt x="10419" y="7475"/>
                    <a:pt x="10196" y="7995"/>
                  </a:cubicBezTo>
                  <a:cubicBezTo>
                    <a:pt x="10151" y="8129"/>
                    <a:pt x="10077" y="8263"/>
                    <a:pt x="10002" y="8397"/>
                  </a:cubicBezTo>
                  <a:cubicBezTo>
                    <a:pt x="9913" y="8560"/>
                    <a:pt x="10032" y="8753"/>
                    <a:pt x="10225" y="8753"/>
                  </a:cubicBezTo>
                  <a:lnTo>
                    <a:pt x="11979" y="8753"/>
                  </a:lnTo>
                  <a:cubicBezTo>
                    <a:pt x="12083" y="8753"/>
                    <a:pt x="12172" y="8694"/>
                    <a:pt x="12202" y="8605"/>
                  </a:cubicBezTo>
                  <a:cubicBezTo>
                    <a:pt x="12276" y="8397"/>
                    <a:pt x="12351" y="8203"/>
                    <a:pt x="12410" y="7995"/>
                  </a:cubicBezTo>
                  <a:cubicBezTo>
                    <a:pt x="12559" y="7460"/>
                    <a:pt x="12633" y="6896"/>
                    <a:pt x="12633" y="6316"/>
                  </a:cubicBezTo>
                  <a:cubicBezTo>
                    <a:pt x="12633" y="2839"/>
                    <a:pt x="9794" y="0"/>
                    <a:pt x="6317"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0"/>
            <p:cNvSpPr/>
            <p:nvPr/>
          </p:nvSpPr>
          <p:spPr>
            <a:xfrm>
              <a:off x="1441332" y="718765"/>
              <a:ext cx="514394" cy="347235"/>
            </a:xfrm>
            <a:custGeom>
              <a:avLst/>
              <a:gdLst/>
              <a:ahLst/>
              <a:cxnLst/>
              <a:rect l="l" t="t" r="r" b="b"/>
              <a:pathLst>
                <a:path w="16051" h="10835" extrusionOk="0">
                  <a:moveTo>
                    <a:pt x="8026" y="1"/>
                  </a:moveTo>
                  <a:cubicBezTo>
                    <a:pt x="3597" y="1"/>
                    <a:pt x="1" y="3597"/>
                    <a:pt x="1" y="8025"/>
                  </a:cubicBezTo>
                  <a:cubicBezTo>
                    <a:pt x="1" y="8724"/>
                    <a:pt x="105" y="9408"/>
                    <a:pt x="268" y="10061"/>
                  </a:cubicBezTo>
                  <a:cubicBezTo>
                    <a:pt x="327" y="10270"/>
                    <a:pt x="387" y="10463"/>
                    <a:pt x="461" y="10671"/>
                  </a:cubicBezTo>
                  <a:cubicBezTo>
                    <a:pt x="491" y="10775"/>
                    <a:pt x="595" y="10834"/>
                    <a:pt x="699" y="10834"/>
                  </a:cubicBezTo>
                  <a:lnTo>
                    <a:pt x="2393" y="10834"/>
                  </a:lnTo>
                  <a:cubicBezTo>
                    <a:pt x="2572" y="10834"/>
                    <a:pt x="2705" y="10641"/>
                    <a:pt x="2616" y="10478"/>
                  </a:cubicBezTo>
                  <a:cubicBezTo>
                    <a:pt x="2557" y="10344"/>
                    <a:pt x="2497" y="10195"/>
                    <a:pt x="2453" y="10061"/>
                  </a:cubicBezTo>
                  <a:cubicBezTo>
                    <a:pt x="2215" y="9422"/>
                    <a:pt x="2081" y="8739"/>
                    <a:pt x="2081" y="8025"/>
                  </a:cubicBezTo>
                  <a:cubicBezTo>
                    <a:pt x="2081" y="4741"/>
                    <a:pt x="4756" y="2081"/>
                    <a:pt x="8026" y="2081"/>
                  </a:cubicBezTo>
                  <a:cubicBezTo>
                    <a:pt x="11295" y="2081"/>
                    <a:pt x="13970" y="4741"/>
                    <a:pt x="13970" y="8025"/>
                  </a:cubicBezTo>
                  <a:cubicBezTo>
                    <a:pt x="13970" y="8739"/>
                    <a:pt x="13836" y="9422"/>
                    <a:pt x="13598" y="10061"/>
                  </a:cubicBezTo>
                  <a:cubicBezTo>
                    <a:pt x="13539" y="10210"/>
                    <a:pt x="13480" y="10359"/>
                    <a:pt x="13420" y="10492"/>
                  </a:cubicBezTo>
                  <a:cubicBezTo>
                    <a:pt x="13346" y="10656"/>
                    <a:pt x="13465" y="10834"/>
                    <a:pt x="13643" y="10834"/>
                  </a:cubicBezTo>
                  <a:lnTo>
                    <a:pt x="15367" y="10834"/>
                  </a:lnTo>
                  <a:cubicBezTo>
                    <a:pt x="15471" y="10834"/>
                    <a:pt x="15560" y="10775"/>
                    <a:pt x="15590" y="10671"/>
                  </a:cubicBezTo>
                  <a:cubicBezTo>
                    <a:pt x="15664" y="10478"/>
                    <a:pt x="15724" y="10270"/>
                    <a:pt x="15783" y="10061"/>
                  </a:cubicBezTo>
                  <a:cubicBezTo>
                    <a:pt x="15947" y="9408"/>
                    <a:pt x="16051" y="8724"/>
                    <a:pt x="16051" y="8025"/>
                  </a:cubicBezTo>
                  <a:cubicBezTo>
                    <a:pt x="16051" y="3597"/>
                    <a:pt x="12454" y="1"/>
                    <a:pt x="8026" y="1"/>
                  </a:cubicBezTo>
                  <a:close/>
                </a:path>
              </a:pathLst>
            </a:custGeom>
            <a:solidFill>
              <a:srgbClr val="1AB1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0"/>
            <p:cNvSpPr/>
            <p:nvPr/>
          </p:nvSpPr>
          <p:spPr>
            <a:xfrm>
              <a:off x="1385121" y="558271"/>
              <a:ext cx="455844" cy="338646"/>
            </a:xfrm>
            <a:custGeom>
              <a:avLst/>
              <a:gdLst/>
              <a:ahLst/>
              <a:cxnLst/>
              <a:rect l="l" t="t" r="r" b="b"/>
              <a:pathLst>
                <a:path w="14224" h="10567" extrusionOk="0">
                  <a:moveTo>
                    <a:pt x="7105" y="0"/>
                  </a:moveTo>
                  <a:cubicBezTo>
                    <a:pt x="3196" y="0"/>
                    <a:pt x="1" y="3195"/>
                    <a:pt x="1" y="7119"/>
                  </a:cubicBezTo>
                  <a:cubicBezTo>
                    <a:pt x="1" y="7342"/>
                    <a:pt x="16" y="7550"/>
                    <a:pt x="31" y="7773"/>
                  </a:cubicBezTo>
                  <a:lnTo>
                    <a:pt x="2126" y="7773"/>
                  </a:lnTo>
                  <a:cubicBezTo>
                    <a:pt x="2096" y="7550"/>
                    <a:pt x="2081" y="7342"/>
                    <a:pt x="2081" y="7119"/>
                  </a:cubicBezTo>
                  <a:cubicBezTo>
                    <a:pt x="2081" y="4340"/>
                    <a:pt x="4340" y="2096"/>
                    <a:pt x="7105" y="2096"/>
                  </a:cubicBezTo>
                  <a:cubicBezTo>
                    <a:pt x="9884" y="2096"/>
                    <a:pt x="12142" y="4340"/>
                    <a:pt x="12142" y="7119"/>
                  </a:cubicBezTo>
                  <a:cubicBezTo>
                    <a:pt x="12142" y="7208"/>
                    <a:pt x="12128" y="7297"/>
                    <a:pt x="12128" y="7386"/>
                  </a:cubicBezTo>
                  <a:cubicBezTo>
                    <a:pt x="12068" y="8412"/>
                    <a:pt x="11711" y="9363"/>
                    <a:pt x="11117" y="10136"/>
                  </a:cubicBezTo>
                  <a:cubicBezTo>
                    <a:pt x="10983" y="10314"/>
                    <a:pt x="11117" y="10567"/>
                    <a:pt x="11340" y="10567"/>
                  </a:cubicBezTo>
                  <a:lnTo>
                    <a:pt x="13153" y="10567"/>
                  </a:lnTo>
                  <a:cubicBezTo>
                    <a:pt x="13257" y="10567"/>
                    <a:pt x="13346" y="10522"/>
                    <a:pt x="13391" y="10433"/>
                  </a:cubicBezTo>
                  <a:cubicBezTo>
                    <a:pt x="13881" y="9511"/>
                    <a:pt x="14164" y="8486"/>
                    <a:pt x="14208" y="7386"/>
                  </a:cubicBezTo>
                  <a:cubicBezTo>
                    <a:pt x="14208" y="7297"/>
                    <a:pt x="14223" y="7208"/>
                    <a:pt x="14223" y="7119"/>
                  </a:cubicBezTo>
                  <a:cubicBezTo>
                    <a:pt x="14223" y="3195"/>
                    <a:pt x="11028" y="0"/>
                    <a:pt x="7105"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0"/>
            <p:cNvSpPr/>
            <p:nvPr/>
          </p:nvSpPr>
          <p:spPr>
            <a:xfrm>
              <a:off x="2083821" y="620667"/>
              <a:ext cx="131459" cy="183857"/>
            </a:xfrm>
            <a:custGeom>
              <a:avLst/>
              <a:gdLst/>
              <a:ahLst/>
              <a:cxnLst/>
              <a:rect l="l" t="t" r="r" b="b"/>
              <a:pathLst>
                <a:path w="4102" h="5737" extrusionOk="0">
                  <a:moveTo>
                    <a:pt x="2215" y="624"/>
                  </a:moveTo>
                  <a:cubicBezTo>
                    <a:pt x="2898" y="624"/>
                    <a:pt x="3359" y="1085"/>
                    <a:pt x="3359" y="1724"/>
                  </a:cubicBezTo>
                  <a:cubicBezTo>
                    <a:pt x="3359" y="2363"/>
                    <a:pt x="2898" y="2809"/>
                    <a:pt x="2215" y="2809"/>
                  </a:cubicBezTo>
                  <a:lnTo>
                    <a:pt x="714" y="2809"/>
                  </a:lnTo>
                  <a:lnTo>
                    <a:pt x="714" y="624"/>
                  </a:lnTo>
                  <a:close/>
                  <a:moveTo>
                    <a:pt x="0" y="0"/>
                  </a:moveTo>
                  <a:lnTo>
                    <a:pt x="0" y="5737"/>
                  </a:lnTo>
                  <a:lnTo>
                    <a:pt x="714" y="5737"/>
                  </a:lnTo>
                  <a:lnTo>
                    <a:pt x="714" y="3448"/>
                  </a:lnTo>
                  <a:lnTo>
                    <a:pt x="2304" y="3448"/>
                  </a:lnTo>
                  <a:cubicBezTo>
                    <a:pt x="3433" y="3448"/>
                    <a:pt x="4102" y="2660"/>
                    <a:pt x="4102" y="1724"/>
                  </a:cubicBezTo>
                  <a:cubicBezTo>
                    <a:pt x="4102" y="788"/>
                    <a:pt x="3448" y="0"/>
                    <a:pt x="2304"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0"/>
            <p:cNvSpPr/>
            <p:nvPr/>
          </p:nvSpPr>
          <p:spPr>
            <a:xfrm>
              <a:off x="2235726" y="624481"/>
              <a:ext cx="27657" cy="180043"/>
            </a:xfrm>
            <a:custGeom>
              <a:avLst/>
              <a:gdLst/>
              <a:ahLst/>
              <a:cxnLst/>
              <a:rect l="l" t="t" r="r" b="b"/>
              <a:pathLst>
                <a:path w="863" h="5618" extrusionOk="0">
                  <a:moveTo>
                    <a:pt x="432" y="0"/>
                  </a:moveTo>
                  <a:cubicBezTo>
                    <a:pt x="194" y="0"/>
                    <a:pt x="1" y="193"/>
                    <a:pt x="1" y="431"/>
                  </a:cubicBezTo>
                  <a:cubicBezTo>
                    <a:pt x="1" y="669"/>
                    <a:pt x="194" y="862"/>
                    <a:pt x="432" y="862"/>
                  </a:cubicBezTo>
                  <a:cubicBezTo>
                    <a:pt x="670" y="862"/>
                    <a:pt x="863" y="669"/>
                    <a:pt x="863" y="431"/>
                  </a:cubicBezTo>
                  <a:cubicBezTo>
                    <a:pt x="863" y="193"/>
                    <a:pt x="670" y="0"/>
                    <a:pt x="432" y="0"/>
                  </a:cubicBezTo>
                  <a:close/>
                  <a:moveTo>
                    <a:pt x="120" y="1456"/>
                  </a:moveTo>
                  <a:lnTo>
                    <a:pt x="120" y="5618"/>
                  </a:lnTo>
                  <a:lnTo>
                    <a:pt x="759" y="5618"/>
                  </a:lnTo>
                  <a:lnTo>
                    <a:pt x="759" y="1456"/>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0"/>
            <p:cNvSpPr/>
            <p:nvPr/>
          </p:nvSpPr>
          <p:spPr>
            <a:xfrm>
              <a:off x="2279567" y="671142"/>
              <a:ext cx="133382" cy="133382"/>
            </a:xfrm>
            <a:custGeom>
              <a:avLst/>
              <a:gdLst/>
              <a:ahLst/>
              <a:cxnLst/>
              <a:rect l="l" t="t" r="r" b="b"/>
              <a:pathLst>
                <a:path w="4162" h="4162" extrusionOk="0">
                  <a:moveTo>
                    <a:pt x="0" y="0"/>
                  </a:moveTo>
                  <a:lnTo>
                    <a:pt x="1739" y="4162"/>
                  </a:lnTo>
                  <a:lnTo>
                    <a:pt x="2437" y="4162"/>
                  </a:lnTo>
                  <a:lnTo>
                    <a:pt x="4161" y="0"/>
                  </a:lnTo>
                  <a:lnTo>
                    <a:pt x="3463" y="0"/>
                  </a:lnTo>
                  <a:lnTo>
                    <a:pt x="2081" y="3404"/>
                  </a:lnTo>
                  <a:lnTo>
                    <a:pt x="699"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0"/>
            <p:cNvSpPr/>
            <p:nvPr/>
          </p:nvSpPr>
          <p:spPr>
            <a:xfrm>
              <a:off x="2419582" y="667809"/>
              <a:ext cx="131940" cy="139567"/>
            </a:xfrm>
            <a:custGeom>
              <a:avLst/>
              <a:gdLst/>
              <a:ahLst/>
              <a:cxnLst/>
              <a:rect l="l" t="t" r="r" b="b"/>
              <a:pathLst>
                <a:path w="4117" h="4355" extrusionOk="0">
                  <a:moveTo>
                    <a:pt x="2051" y="580"/>
                  </a:moveTo>
                  <a:cubicBezTo>
                    <a:pt x="2943" y="580"/>
                    <a:pt x="3433" y="1338"/>
                    <a:pt x="3433" y="2185"/>
                  </a:cubicBezTo>
                  <a:cubicBezTo>
                    <a:pt x="3433" y="3032"/>
                    <a:pt x="2943" y="3790"/>
                    <a:pt x="2051" y="3790"/>
                  </a:cubicBezTo>
                  <a:cubicBezTo>
                    <a:pt x="1174" y="3790"/>
                    <a:pt x="669" y="3032"/>
                    <a:pt x="669" y="2185"/>
                  </a:cubicBezTo>
                  <a:cubicBezTo>
                    <a:pt x="669" y="1338"/>
                    <a:pt x="1174" y="580"/>
                    <a:pt x="2051" y="580"/>
                  </a:cubicBezTo>
                  <a:close/>
                  <a:moveTo>
                    <a:pt x="2051" y="0"/>
                  </a:moveTo>
                  <a:cubicBezTo>
                    <a:pt x="788" y="0"/>
                    <a:pt x="0" y="981"/>
                    <a:pt x="0" y="2185"/>
                  </a:cubicBezTo>
                  <a:cubicBezTo>
                    <a:pt x="0" y="3389"/>
                    <a:pt x="788" y="4355"/>
                    <a:pt x="2051" y="4355"/>
                  </a:cubicBezTo>
                  <a:cubicBezTo>
                    <a:pt x="3314" y="4355"/>
                    <a:pt x="4117" y="3389"/>
                    <a:pt x="4117" y="2185"/>
                  </a:cubicBezTo>
                  <a:cubicBezTo>
                    <a:pt x="4117" y="981"/>
                    <a:pt x="3314" y="0"/>
                    <a:pt x="2051"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0"/>
            <p:cNvSpPr/>
            <p:nvPr/>
          </p:nvSpPr>
          <p:spPr>
            <a:xfrm>
              <a:off x="2561969" y="634928"/>
              <a:ext cx="76241" cy="172448"/>
            </a:xfrm>
            <a:custGeom>
              <a:avLst/>
              <a:gdLst/>
              <a:ahLst/>
              <a:cxnLst/>
              <a:rect l="l" t="t" r="r" b="b"/>
              <a:pathLst>
                <a:path w="2379" h="5381" extrusionOk="0">
                  <a:moveTo>
                    <a:pt x="684" y="1"/>
                  </a:moveTo>
                  <a:lnTo>
                    <a:pt x="684" y="1130"/>
                  </a:lnTo>
                  <a:lnTo>
                    <a:pt x="1" y="1130"/>
                  </a:lnTo>
                  <a:lnTo>
                    <a:pt x="1" y="1695"/>
                  </a:lnTo>
                  <a:lnTo>
                    <a:pt x="684" y="1695"/>
                  </a:lnTo>
                  <a:lnTo>
                    <a:pt x="684" y="4415"/>
                  </a:lnTo>
                  <a:cubicBezTo>
                    <a:pt x="684" y="5039"/>
                    <a:pt x="996" y="5381"/>
                    <a:pt x="1606" y="5381"/>
                  </a:cubicBezTo>
                  <a:cubicBezTo>
                    <a:pt x="1992" y="5381"/>
                    <a:pt x="2215" y="5277"/>
                    <a:pt x="2379" y="5128"/>
                  </a:cubicBezTo>
                  <a:lnTo>
                    <a:pt x="2185" y="4638"/>
                  </a:lnTo>
                  <a:cubicBezTo>
                    <a:pt x="2111" y="4742"/>
                    <a:pt x="1933" y="4816"/>
                    <a:pt x="1754" y="4816"/>
                  </a:cubicBezTo>
                  <a:cubicBezTo>
                    <a:pt x="1472" y="4816"/>
                    <a:pt x="1338" y="4593"/>
                    <a:pt x="1338" y="4281"/>
                  </a:cubicBezTo>
                  <a:lnTo>
                    <a:pt x="1338" y="1695"/>
                  </a:lnTo>
                  <a:lnTo>
                    <a:pt x="2171" y="1695"/>
                  </a:lnTo>
                  <a:lnTo>
                    <a:pt x="2171" y="1130"/>
                  </a:lnTo>
                  <a:lnTo>
                    <a:pt x="1338" y="1130"/>
                  </a:lnTo>
                  <a:lnTo>
                    <a:pt x="133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0"/>
            <p:cNvSpPr/>
            <p:nvPr/>
          </p:nvSpPr>
          <p:spPr>
            <a:xfrm>
              <a:off x="2650549" y="667809"/>
              <a:ext cx="111493" cy="139567"/>
            </a:xfrm>
            <a:custGeom>
              <a:avLst/>
              <a:gdLst/>
              <a:ahLst/>
              <a:cxnLst/>
              <a:rect l="l" t="t" r="r" b="b"/>
              <a:pathLst>
                <a:path w="3479" h="4355" extrusionOk="0">
                  <a:moveTo>
                    <a:pt x="1695" y="2081"/>
                  </a:moveTo>
                  <a:cubicBezTo>
                    <a:pt x="2141" y="2081"/>
                    <a:pt x="2587" y="2259"/>
                    <a:pt x="2839" y="2601"/>
                  </a:cubicBezTo>
                  <a:lnTo>
                    <a:pt x="2839" y="3389"/>
                  </a:lnTo>
                  <a:cubicBezTo>
                    <a:pt x="2587" y="3731"/>
                    <a:pt x="2141" y="3894"/>
                    <a:pt x="1695" y="3894"/>
                  </a:cubicBezTo>
                  <a:cubicBezTo>
                    <a:pt x="1086" y="3894"/>
                    <a:pt x="670" y="3522"/>
                    <a:pt x="670" y="2987"/>
                  </a:cubicBezTo>
                  <a:cubicBezTo>
                    <a:pt x="670" y="2467"/>
                    <a:pt x="1086" y="2081"/>
                    <a:pt x="1695" y="2081"/>
                  </a:cubicBezTo>
                  <a:close/>
                  <a:moveTo>
                    <a:pt x="1873" y="0"/>
                  </a:moveTo>
                  <a:cubicBezTo>
                    <a:pt x="1190" y="0"/>
                    <a:pt x="655" y="223"/>
                    <a:pt x="209" y="684"/>
                  </a:cubicBezTo>
                  <a:lnTo>
                    <a:pt x="506" y="1145"/>
                  </a:lnTo>
                  <a:cubicBezTo>
                    <a:pt x="878" y="743"/>
                    <a:pt x="1294" y="565"/>
                    <a:pt x="1784" y="565"/>
                  </a:cubicBezTo>
                  <a:cubicBezTo>
                    <a:pt x="2394" y="565"/>
                    <a:pt x="2839" y="877"/>
                    <a:pt x="2839" y="1442"/>
                  </a:cubicBezTo>
                  <a:lnTo>
                    <a:pt x="2839" y="2185"/>
                  </a:lnTo>
                  <a:cubicBezTo>
                    <a:pt x="2498" y="1799"/>
                    <a:pt x="2022" y="1620"/>
                    <a:pt x="1457" y="1620"/>
                  </a:cubicBezTo>
                  <a:cubicBezTo>
                    <a:pt x="759" y="1620"/>
                    <a:pt x="1" y="2051"/>
                    <a:pt x="1" y="2987"/>
                  </a:cubicBezTo>
                  <a:cubicBezTo>
                    <a:pt x="1" y="3894"/>
                    <a:pt x="759" y="4355"/>
                    <a:pt x="1457" y="4355"/>
                  </a:cubicBezTo>
                  <a:cubicBezTo>
                    <a:pt x="2022" y="4355"/>
                    <a:pt x="2498" y="4161"/>
                    <a:pt x="2839" y="3790"/>
                  </a:cubicBezTo>
                  <a:lnTo>
                    <a:pt x="2839" y="4266"/>
                  </a:lnTo>
                  <a:lnTo>
                    <a:pt x="3478" y="4266"/>
                  </a:lnTo>
                  <a:lnTo>
                    <a:pt x="3478" y="1397"/>
                  </a:lnTo>
                  <a:cubicBezTo>
                    <a:pt x="3478" y="402"/>
                    <a:pt x="2750" y="0"/>
                    <a:pt x="1873"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0"/>
            <p:cNvSpPr/>
            <p:nvPr/>
          </p:nvSpPr>
          <p:spPr>
            <a:xfrm>
              <a:off x="2798672" y="620667"/>
              <a:ext cx="20991" cy="183857"/>
            </a:xfrm>
            <a:custGeom>
              <a:avLst/>
              <a:gdLst/>
              <a:ahLst/>
              <a:cxnLst/>
              <a:rect l="l" t="t" r="r" b="b"/>
              <a:pathLst>
                <a:path w="655" h="5737" extrusionOk="0">
                  <a:moveTo>
                    <a:pt x="1" y="0"/>
                  </a:moveTo>
                  <a:lnTo>
                    <a:pt x="1" y="5737"/>
                  </a:lnTo>
                  <a:lnTo>
                    <a:pt x="655" y="5737"/>
                  </a:lnTo>
                  <a:lnTo>
                    <a:pt x="655"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0"/>
            <p:cNvSpPr/>
            <p:nvPr/>
          </p:nvSpPr>
          <p:spPr>
            <a:xfrm>
              <a:off x="2071418" y="879259"/>
              <a:ext cx="174819" cy="190074"/>
            </a:xfrm>
            <a:custGeom>
              <a:avLst/>
              <a:gdLst/>
              <a:ahLst/>
              <a:cxnLst/>
              <a:rect l="l" t="t" r="r" b="b"/>
              <a:pathLst>
                <a:path w="5455" h="5931" extrusionOk="0">
                  <a:moveTo>
                    <a:pt x="3062" y="1"/>
                  </a:moveTo>
                  <a:cubicBezTo>
                    <a:pt x="1338" y="1"/>
                    <a:pt x="1" y="1204"/>
                    <a:pt x="1" y="2973"/>
                  </a:cubicBezTo>
                  <a:cubicBezTo>
                    <a:pt x="1" y="4727"/>
                    <a:pt x="1338" y="5930"/>
                    <a:pt x="3062" y="5930"/>
                  </a:cubicBezTo>
                  <a:cubicBezTo>
                    <a:pt x="4325" y="5930"/>
                    <a:pt x="5039" y="5232"/>
                    <a:pt x="5455" y="4518"/>
                  </a:cubicBezTo>
                  <a:lnTo>
                    <a:pt x="4400" y="4013"/>
                  </a:lnTo>
                  <a:cubicBezTo>
                    <a:pt x="4162" y="4489"/>
                    <a:pt x="3657" y="4845"/>
                    <a:pt x="3062" y="4845"/>
                  </a:cubicBezTo>
                  <a:cubicBezTo>
                    <a:pt x="2022" y="4845"/>
                    <a:pt x="1264" y="4043"/>
                    <a:pt x="1264" y="2973"/>
                  </a:cubicBezTo>
                  <a:cubicBezTo>
                    <a:pt x="1264" y="1888"/>
                    <a:pt x="2022" y="1086"/>
                    <a:pt x="3062" y="1086"/>
                  </a:cubicBezTo>
                  <a:cubicBezTo>
                    <a:pt x="3657" y="1086"/>
                    <a:pt x="4162" y="1457"/>
                    <a:pt x="4400" y="1918"/>
                  </a:cubicBezTo>
                  <a:lnTo>
                    <a:pt x="5455" y="1398"/>
                  </a:lnTo>
                  <a:cubicBezTo>
                    <a:pt x="5054" y="684"/>
                    <a:pt x="4325" y="1"/>
                    <a:pt x="3062"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0"/>
            <p:cNvSpPr/>
            <p:nvPr/>
          </p:nvSpPr>
          <p:spPr>
            <a:xfrm>
              <a:off x="2263351" y="882111"/>
              <a:ext cx="34804" cy="183889"/>
            </a:xfrm>
            <a:custGeom>
              <a:avLst/>
              <a:gdLst/>
              <a:ahLst/>
              <a:cxnLst/>
              <a:rect l="l" t="t" r="r" b="b"/>
              <a:pathLst>
                <a:path w="1086" h="5738" extrusionOk="0">
                  <a:moveTo>
                    <a:pt x="1" y="1"/>
                  </a:moveTo>
                  <a:lnTo>
                    <a:pt x="1" y="5737"/>
                  </a:lnTo>
                  <a:lnTo>
                    <a:pt x="1086" y="5737"/>
                  </a:ln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0"/>
            <p:cNvSpPr/>
            <p:nvPr/>
          </p:nvSpPr>
          <p:spPr>
            <a:xfrm>
              <a:off x="2320043" y="929733"/>
              <a:ext cx="140528" cy="139599"/>
            </a:xfrm>
            <a:custGeom>
              <a:avLst/>
              <a:gdLst/>
              <a:ahLst/>
              <a:cxnLst/>
              <a:rect l="l" t="t" r="r" b="b"/>
              <a:pathLst>
                <a:path w="4385" h="4356" extrusionOk="0">
                  <a:moveTo>
                    <a:pt x="2185" y="967"/>
                  </a:moveTo>
                  <a:cubicBezTo>
                    <a:pt x="2869" y="967"/>
                    <a:pt x="3255" y="1532"/>
                    <a:pt x="3255" y="2171"/>
                  </a:cubicBezTo>
                  <a:cubicBezTo>
                    <a:pt x="3255" y="2825"/>
                    <a:pt x="2869" y="3389"/>
                    <a:pt x="2185" y="3389"/>
                  </a:cubicBezTo>
                  <a:cubicBezTo>
                    <a:pt x="1516" y="3389"/>
                    <a:pt x="1130" y="2825"/>
                    <a:pt x="1130" y="2171"/>
                  </a:cubicBezTo>
                  <a:cubicBezTo>
                    <a:pt x="1130" y="1532"/>
                    <a:pt x="1516" y="967"/>
                    <a:pt x="2185" y="967"/>
                  </a:cubicBezTo>
                  <a:close/>
                  <a:moveTo>
                    <a:pt x="2185" y="1"/>
                  </a:moveTo>
                  <a:cubicBezTo>
                    <a:pt x="818" y="1"/>
                    <a:pt x="0" y="997"/>
                    <a:pt x="0" y="2171"/>
                  </a:cubicBezTo>
                  <a:cubicBezTo>
                    <a:pt x="0" y="3360"/>
                    <a:pt x="818" y="4355"/>
                    <a:pt x="2185" y="4355"/>
                  </a:cubicBezTo>
                  <a:cubicBezTo>
                    <a:pt x="3567" y="4355"/>
                    <a:pt x="4384" y="3360"/>
                    <a:pt x="4384" y="2171"/>
                  </a:cubicBezTo>
                  <a:cubicBezTo>
                    <a:pt x="4384" y="997"/>
                    <a:pt x="3567" y="1"/>
                    <a:pt x="2185"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0"/>
            <p:cNvSpPr/>
            <p:nvPr/>
          </p:nvSpPr>
          <p:spPr>
            <a:xfrm>
              <a:off x="2482427" y="933066"/>
              <a:ext cx="124825" cy="136266"/>
            </a:xfrm>
            <a:custGeom>
              <a:avLst/>
              <a:gdLst/>
              <a:ahLst/>
              <a:cxnLst/>
              <a:rect l="l" t="t" r="r" b="b"/>
              <a:pathLst>
                <a:path w="3895" h="4252" extrusionOk="0">
                  <a:moveTo>
                    <a:pt x="1" y="1"/>
                  </a:moveTo>
                  <a:lnTo>
                    <a:pt x="1" y="2943"/>
                  </a:lnTo>
                  <a:cubicBezTo>
                    <a:pt x="1" y="3761"/>
                    <a:pt x="417" y="4251"/>
                    <a:pt x="1338" y="4251"/>
                  </a:cubicBezTo>
                  <a:cubicBezTo>
                    <a:pt x="2007" y="4251"/>
                    <a:pt x="2513" y="3939"/>
                    <a:pt x="2795" y="3627"/>
                  </a:cubicBezTo>
                  <a:lnTo>
                    <a:pt x="2795" y="4147"/>
                  </a:lnTo>
                  <a:lnTo>
                    <a:pt x="3895" y="4147"/>
                  </a:lnTo>
                  <a:lnTo>
                    <a:pt x="3895" y="1"/>
                  </a:lnTo>
                  <a:lnTo>
                    <a:pt x="2795" y="1"/>
                  </a:lnTo>
                  <a:lnTo>
                    <a:pt x="2795" y="2810"/>
                  </a:lnTo>
                  <a:cubicBezTo>
                    <a:pt x="2602" y="3048"/>
                    <a:pt x="2275" y="3285"/>
                    <a:pt x="1844" y="3285"/>
                  </a:cubicBezTo>
                  <a:cubicBezTo>
                    <a:pt x="1383" y="3285"/>
                    <a:pt x="1086" y="3092"/>
                    <a:pt x="1086" y="2513"/>
                  </a:cubicBez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0"/>
            <p:cNvSpPr/>
            <p:nvPr/>
          </p:nvSpPr>
          <p:spPr>
            <a:xfrm>
              <a:off x="2629622" y="882111"/>
              <a:ext cx="135272" cy="187221"/>
            </a:xfrm>
            <a:custGeom>
              <a:avLst/>
              <a:gdLst/>
              <a:ahLst/>
              <a:cxnLst/>
              <a:rect l="l" t="t" r="r" b="b"/>
              <a:pathLst>
                <a:path w="4221" h="5842" extrusionOk="0">
                  <a:moveTo>
                    <a:pt x="2170" y="2453"/>
                  </a:moveTo>
                  <a:cubicBezTo>
                    <a:pt x="2541" y="2453"/>
                    <a:pt x="2943" y="2646"/>
                    <a:pt x="3121" y="2928"/>
                  </a:cubicBezTo>
                  <a:lnTo>
                    <a:pt x="3121" y="4400"/>
                  </a:lnTo>
                  <a:cubicBezTo>
                    <a:pt x="2943" y="4667"/>
                    <a:pt x="2541" y="4875"/>
                    <a:pt x="2170" y="4875"/>
                  </a:cubicBezTo>
                  <a:cubicBezTo>
                    <a:pt x="1560" y="4875"/>
                    <a:pt x="1130" y="4385"/>
                    <a:pt x="1130" y="3672"/>
                  </a:cubicBezTo>
                  <a:cubicBezTo>
                    <a:pt x="1130" y="2943"/>
                    <a:pt x="1560" y="2453"/>
                    <a:pt x="2170" y="2453"/>
                  </a:cubicBezTo>
                  <a:close/>
                  <a:moveTo>
                    <a:pt x="3121" y="1"/>
                  </a:moveTo>
                  <a:lnTo>
                    <a:pt x="3121" y="2126"/>
                  </a:lnTo>
                  <a:cubicBezTo>
                    <a:pt x="2794" y="1695"/>
                    <a:pt x="2333" y="1487"/>
                    <a:pt x="1843" y="1487"/>
                  </a:cubicBezTo>
                  <a:cubicBezTo>
                    <a:pt x="773" y="1487"/>
                    <a:pt x="0" y="2304"/>
                    <a:pt x="0" y="3672"/>
                  </a:cubicBezTo>
                  <a:cubicBezTo>
                    <a:pt x="0" y="5054"/>
                    <a:pt x="788" y="5841"/>
                    <a:pt x="1843" y="5841"/>
                  </a:cubicBezTo>
                  <a:cubicBezTo>
                    <a:pt x="2333"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0"/>
            <p:cNvSpPr/>
            <p:nvPr/>
          </p:nvSpPr>
          <p:spPr>
            <a:xfrm>
              <a:off x="2868215" y="882111"/>
              <a:ext cx="130049" cy="183889"/>
            </a:xfrm>
            <a:custGeom>
              <a:avLst/>
              <a:gdLst/>
              <a:ahLst/>
              <a:cxnLst/>
              <a:rect l="l" t="t" r="r" b="b"/>
              <a:pathLst>
                <a:path w="4058" h="5738" extrusionOk="0">
                  <a:moveTo>
                    <a:pt x="1" y="1"/>
                  </a:moveTo>
                  <a:lnTo>
                    <a:pt x="1" y="5737"/>
                  </a:lnTo>
                  <a:lnTo>
                    <a:pt x="1219" y="5737"/>
                  </a:lnTo>
                  <a:lnTo>
                    <a:pt x="1219" y="3374"/>
                  </a:lnTo>
                  <a:lnTo>
                    <a:pt x="3998" y="3374"/>
                  </a:lnTo>
                  <a:lnTo>
                    <a:pt x="3998" y="2289"/>
                  </a:lnTo>
                  <a:lnTo>
                    <a:pt x="1219" y="2289"/>
                  </a:lnTo>
                  <a:lnTo>
                    <a:pt x="1219" y="1086"/>
                  </a:lnTo>
                  <a:lnTo>
                    <a:pt x="4058" y="1086"/>
                  </a:lnTo>
                  <a:lnTo>
                    <a:pt x="405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0"/>
            <p:cNvSpPr/>
            <p:nvPr/>
          </p:nvSpPr>
          <p:spPr>
            <a:xfrm>
              <a:off x="3011564" y="929733"/>
              <a:ext cx="141009" cy="139599"/>
            </a:xfrm>
            <a:custGeom>
              <a:avLst/>
              <a:gdLst/>
              <a:ahLst/>
              <a:cxnLst/>
              <a:rect l="l" t="t" r="r" b="b"/>
              <a:pathLst>
                <a:path w="4400" h="4356" extrusionOk="0">
                  <a:moveTo>
                    <a:pt x="2200" y="967"/>
                  </a:moveTo>
                  <a:cubicBezTo>
                    <a:pt x="2869" y="967"/>
                    <a:pt x="3255" y="1532"/>
                    <a:pt x="3255" y="2171"/>
                  </a:cubicBezTo>
                  <a:cubicBezTo>
                    <a:pt x="3255" y="2825"/>
                    <a:pt x="2869" y="3389"/>
                    <a:pt x="2200" y="3389"/>
                  </a:cubicBezTo>
                  <a:cubicBezTo>
                    <a:pt x="1517" y="3389"/>
                    <a:pt x="1130" y="2825"/>
                    <a:pt x="1130" y="2171"/>
                  </a:cubicBezTo>
                  <a:cubicBezTo>
                    <a:pt x="1130" y="1532"/>
                    <a:pt x="1517" y="967"/>
                    <a:pt x="2200" y="967"/>
                  </a:cubicBezTo>
                  <a:close/>
                  <a:moveTo>
                    <a:pt x="2200" y="1"/>
                  </a:moveTo>
                  <a:cubicBezTo>
                    <a:pt x="833" y="1"/>
                    <a:pt x="1" y="997"/>
                    <a:pt x="1" y="2171"/>
                  </a:cubicBezTo>
                  <a:cubicBezTo>
                    <a:pt x="1" y="3360"/>
                    <a:pt x="833" y="4355"/>
                    <a:pt x="2200" y="4355"/>
                  </a:cubicBezTo>
                  <a:cubicBezTo>
                    <a:pt x="3567" y="4355"/>
                    <a:pt x="4400" y="3360"/>
                    <a:pt x="4400" y="2171"/>
                  </a:cubicBezTo>
                  <a:cubicBezTo>
                    <a:pt x="4400" y="997"/>
                    <a:pt x="3567" y="1"/>
                    <a:pt x="2200"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0"/>
            <p:cNvSpPr/>
            <p:nvPr/>
          </p:nvSpPr>
          <p:spPr>
            <a:xfrm>
              <a:off x="3173980" y="933066"/>
              <a:ext cx="124793" cy="136266"/>
            </a:xfrm>
            <a:custGeom>
              <a:avLst/>
              <a:gdLst/>
              <a:ahLst/>
              <a:cxnLst/>
              <a:rect l="l" t="t" r="r" b="b"/>
              <a:pathLst>
                <a:path w="3894" h="4252" extrusionOk="0">
                  <a:moveTo>
                    <a:pt x="0" y="1"/>
                  </a:moveTo>
                  <a:lnTo>
                    <a:pt x="0" y="2943"/>
                  </a:lnTo>
                  <a:cubicBezTo>
                    <a:pt x="0" y="3761"/>
                    <a:pt x="431" y="4251"/>
                    <a:pt x="1338" y="4251"/>
                  </a:cubicBezTo>
                  <a:cubicBezTo>
                    <a:pt x="2021" y="4251"/>
                    <a:pt x="2512" y="3939"/>
                    <a:pt x="2794" y="3627"/>
                  </a:cubicBezTo>
                  <a:lnTo>
                    <a:pt x="2794" y="4147"/>
                  </a:lnTo>
                  <a:lnTo>
                    <a:pt x="3894" y="4147"/>
                  </a:lnTo>
                  <a:lnTo>
                    <a:pt x="3894" y="1"/>
                  </a:lnTo>
                  <a:lnTo>
                    <a:pt x="2794" y="1"/>
                  </a:lnTo>
                  <a:lnTo>
                    <a:pt x="2794" y="2810"/>
                  </a:lnTo>
                  <a:cubicBezTo>
                    <a:pt x="2616" y="3048"/>
                    <a:pt x="2274" y="3285"/>
                    <a:pt x="1858" y="3285"/>
                  </a:cubicBezTo>
                  <a:cubicBezTo>
                    <a:pt x="1382" y="3285"/>
                    <a:pt x="1085" y="3092"/>
                    <a:pt x="1085" y="2513"/>
                  </a:cubicBezTo>
                  <a:lnTo>
                    <a:pt x="1085"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0"/>
            <p:cNvSpPr/>
            <p:nvPr/>
          </p:nvSpPr>
          <p:spPr>
            <a:xfrm>
              <a:off x="3328289" y="929733"/>
              <a:ext cx="124793" cy="136266"/>
            </a:xfrm>
            <a:custGeom>
              <a:avLst/>
              <a:gdLst/>
              <a:ahLst/>
              <a:cxnLst/>
              <a:rect l="l" t="t" r="r" b="b"/>
              <a:pathLst>
                <a:path w="3894" h="4252" extrusionOk="0">
                  <a:moveTo>
                    <a:pt x="2556" y="1"/>
                  </a:moveTo>
                  <a:cubicBezTo>
                    <a:pt x="1873" y="1"/>
                    <a:pt x="1368" y="328"/>
                    <a:pt x="1100" y="640"/>
                  </a:cubicBezTo>
                  <a:lnTo>
                    <a:pt x="1100" y="105"/>
                  </a:lnTo>
                  <a:lnTo>
                    <a:pt x="0" y="105"/>
                  </a:lnTo>
                  <a:lnTo>
                    <a:pt x="0" y="4251"/>
                  </a:lnTo>
                  <a:lnTo>
                    <a:pt x="1100" y="4251"/>
                  </a:lnTo>
                  <a:lnTo>
                    <a:pt x="1100" y="1457"/>
                  </a:lnTo>
                  <a:cubicBezTo>
                    <a:pt x="1278" y="1205"/>
                    <a:pt x="1620" y="967"/>
                    <a:pt x="2051" y="967"/>
                  </a:cubicBezTo>
                  <a:cubicBezTo>
                    <a:pt x="2512" y="967"/>
                    <a:pt x="2809" y="1160"/>
                    <a:pt x="2809" y="1740"/>
                  </a:cubicBezTo>
                  <a:lnTo>
                    <a:pt x="2809" y="4251"/>
                  </a:lnTo>
                  <a:lnTo>
                    <a:pt x="3894" y="4251"/>
                  </a:lnTo>
                  <a:lnTo>
                    <a:pt x="3894" y="1324"/>
                  </a:lnTo>
                  <a:cubicBezTo>
                    <a:pt x="3894" y="521"/>
                    <a:pt x="3463" y="1"/>
                    <a:pt x="2556"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0"/>
            <p:cNvSpPr/>
            <p:nvPr/>
          </p:nvSpPr>
          <p:spPr>
            <a:xfrm>
              <a:off x="3475451" y="882111"/>
              <a:ext cx="135305" cy="187221"/>
            </a:xfrm>
            <a:custGeom>
              <a:avLst/>
              <a:gdLst/>
              <a:ahLst/>
              <a:cxnLst/>
              <a:rect l="l" t="t" r="r" b="b"/>
              <a:pathLst>
                <a:path w="4222" h="5842" extrusionOk="0">
                  <a:moveTo>
                    <a:pt x="2170" y="2453"/>
                  </a:moveTo>
                  <a:cubicBezTo>
                    <a:pt x="2542" y="2453"/>
                    <a:pt x="2943" y="2646"/>
                    <a:pt x="3121" y="2928"/>
                  </a:cubicBezTo>
                  <a:lnTo>
                    <a:pt x="3121" y="4400"/>
                  </a:lnTo>
                  <a:cubicBezTo>
                    <a:pt x="2943" y="4667"/>
                    <a:pt x="2542" y="4875"/>
                    <a:pt x="2170" y="4875"/>
                  </a:cubicBezTo>
                  <a:cubicBezTo>
                    <a:pt x="1561" y="4875"/>
                    <a:pt x="1130" y="4385"/>
                    <a:pt x="1130" y="3672"/>
                  </a:cubicBezTo>
                  <a:cubicBezTo>
                    <a:pt x="1130" y="2943"/>
                    <a:pt x="1561" y="2453"/>
                    <a:pt x="2170" y="2453"/>
                  </a:cubicBezTo>
                  <a:close/>
                  <a:moveTo>
                    <a:pt x="3121" y="1"/>
                  </a:moveTo>
                  <a:lnTo>
                    <a:pt x="3121" y="2126"/>
                  </a:lnTo>
                  <a:cubicBezTo>
                    <a:pt x="2794" y="1695"/>
                    <a:pt x="2334" y="1487"/>
                    <a:pt x="1843" y="1487"/>
                  </a:cubicBezTo>
                  <a:cubicBezTo>
                    <a:pt x="788" y="1487"/>
                    <a:pt x="0" y="2304"/>
                    <a:pt x="0" y="3672"/>
                  </a:cubicBezTo>
                  <a:cubicBezTo>
                    <a:pt x="0" y="5054"/>
                    <a:pt x="788" y="5841"/>
                    <a:pt x="1843" y="5841"/>
                  </a:cubicBezTo>
                  <a:cubicBezTo>
                    <a:pt x="2334"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0"/>
            <p:cNvSpPr/>
            <p:nvPr/>
          </p:nvSpPr>
          <p:spPr>
            <a:xfrm>
              <a:off x="3640720" y="929733"/>
              <a:ext cx="77170" cy="136266"/>
            </a:xfrm>
            <a:custGeom>
              <a:avLst/>
              <a:gdLst/>
              <a:ahLst/>
              <a:cxnLst/>
              <a:rect l="l" t="t" r="r" b="b"/>
              <a:pathLst>
                <a:path w="2408" h="4252" extrusionOk="0">
                  <a:moveTo>
                    <a:pt x="2408" y="1"/>
                  </a:moveTo>
                  <a:cubicBezTo>
                    <a:pt x="1888" y="1"/>
                    <a:pt x="1382" y="298"/>
                    <a:pt x="1085" y="670"/>
                  </a:cubicBezTo>
                  <a:lnTo>
                    <a:pt x="1085" y="105"/>
                  </a:lnTo>
                  <a:lnTo>
                    <a:pt x="0" y="105"/>
                  </a:lnTo>
                  <a:lnTo>
                    <a:pt x="0" y="4251"/>
                  </a:lnTo>
                  <a:lnTo>
                    <a:pt x="1085" y="4251"/>
                  </a:lnTo>
                  <a:lnTo>
                    <a:pt x="1085" y="1517"/>
                  </a:lnTo>
                  <a:cubicBezTo>
                    <a:pt x="1263" y="1249"/>
                    <a:pt x="1754" y="1041"/>
                    <a:pt x="2111" y="1041"/>
                  </a:cubicBezTo>
                  <a:cubicBezTo>
                    <a:pt x="2229" y="1041"/>
                    <a:pt x="2333" y="1041"/>
                    <a:pt x="2408" y="1071"/>
                  </a:cubicBezTo>
                  <a:lnTo>
                    <a:pt x="240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0"/>
            <p:cNvSpPr/>
            <p:nvPr/>
          </p:nvSpPr>
          <p:spPr>
            <a:xfrm>
              <a:off x="3725005" y="933066"/>
              <a:ext cx="144342" cy="187221"/>
            </a:xfrm>
            <a:custGeom>
              <a:avLst/>
              <a:gdLst/>
              <a:ahLst/>
              <a:cxnLst/>
              <a:rect l="l" t="t" r="r" b="b"/>
              <a:pathLst>
                <a:path w="4504" h="5842" extrusionOk="0">
                  <a:moveTo>
                    <a:pt x="1" y="1"/>
                  </a:moveTo>
                  <a:lnTo>
                    <a:pt x="1680" y="4207"/>
                  </a:lnTo>
                  <a:lnTo>
                    <a:pt x="1531" y="4563"/>
                  </a:lnTo>
                  <a:cubicBezTo>
                    <a:pt x="1427" y="4786"/>
                    <a:pt x="1234" y="4861"/>
                    <a:pt x="952" y="4861"/>
                  </a:cubicBezTo>
                  <a:cubicBezTo>
                    <a:pt x="848" y="4861"/>
                    <a:pt x="699" y="4831"/>
                    <a:pt x="610" y="4801"/>
                  </a:cubicBezTo>
                  <a:lnTo>
                    <a:pt x="447" y="5767"/>
                  </a:lnTo>
                  <a:cubicBezTo>
                    <a:pt x="580" y="5812"/>
                    <a:pt x="863" y="5841"/>
                    <a:pt x="982" y="5841"/>
                  </a:cubicBezTo>
                  <a:cubicBezTo>
                    <a:pt x="1695" y="5812"/>
                    <a:pt x="2245" y="5604"/>
                    <a:pt x="2557" y="4831"/>
                  </a:cubicBezTo>
                  <a:lnTo>
                    <a:pt x="4504" y="1"/>
                  </a:lnTo>
                  <a:lnTo>
                    <a:pt x="3330" y="1"/>
                  </a:lnTo>
                  <a:lnTo>
                    <a:pt x="2245" y="2884"/>
                  </a:lnTo>
                  <a:lnTo>
                    <a:pt x="1160"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0"/>
            <p:cNvSpPr/>
            <p:nvPr/>
          </p:nvSpPr>
          <p:spPr>
            <a:xfrm>
              <a:off x="3877423" y="932137"/>
              <a:ext cx="42880" cy="43360"/>
            </a:xfrm>
            <a:custGeom>
              <a:avLst/>
              <a:gdLst/>
              <a:ahLst/>
              <a:cxnLst/>
              <a:rect l="l" t="t" r="r" b="b"/>
              <a:pathLst>
                <a:path w="1338" h="1353" extrusionOk="0">
                  <a:moveTo>
                    <a:pt x="728" y="387"/>
                  </a:moveTo>
                  <a:cubicBezTo>
                    <a:pt x="788" y="387"/>
                    <a:pt x="862" y="446"/>
                    <a:pt x="862" y="535"/>
                  </a:cubicBezTo>
                  <a:cubicBezTo>
                    <a:pt x="862" y="610"/>
                    <a:pt x="788" y="669"/>
                    <a:pt x="728" y="669"/>
                  </a:cubicBezTo>
                  <a:lnTo>
                    <a:pt x="520" y="669"/>
                  </a:lnTo>
                  <a:lnTo>
                    <a:pt x="520" y="387"/>
                  </a:lnTo>
                  <a:close/>
                  <a:moveTo>
                    <a:pt x="416" y="297"/>
                  </a:moveTo>
                  <a:lnTo>
                    <a:pt x="416" y="1070"/>
                  </a:lnTo>
                  <a:lnTo>
                    <a:pt x="520" y="1070"/>
                  </a:lnTo>
                  <a:lnTo>
                    <a:pt x="520" y="758"/>
                  </a:lnTo>
                  <a:lnTo>
                    <a:pt x="654" y="758"/>
                  </a:lnTo>
                  <a:lnTo>
                    <a:pt x="847" y="1070"/>
                  </a:lnTo>
                  <a:lnTo>
                    <a:pt x="981" y="1070"/>
                  </a:lnTo>
                  <a:lnTo>
                    <a:pt x="788" y="758"/>
                  </a:lnTo>
                  <a:cubicBezTo>
                    <a:pt x="832" y="758"/>
                    <a:pt x="981" y="699"/>
                    <a:pt x="981" y="535"/>
                  </a:cubicBezTo>
                  <a:cubicBezTo>
                    <a:pt x="981" y="387"/>
                    <a:pt x="862" y="297"/>
                    <a:pt x="728" y="297"/>
                  </a:cubicBezTo>
                  <a:close/>
                  <a:moveTo>
                    <a:pt x="669" y="104"/>
                  </a:moveTo>
                  <a:cubicBezTo>
                    <a:pt x="981" y="104"/>
                    <a:pt x="1249" y="357"/>
                    <a:pt x="1249" y="684"/>
                  </a:cubicBezTo>
                  <a:cubicBezTo>
                    <a:pt x="1249" y="996"/>
                    <a:pt x="981" y="1249"/>
                    <a:pt x="669" y="1249"/>
                  </a:cubicBezTo>
                  <a:cubicBezTo>
                    <a:pt x="357" y="1249"/>
                    <a:pt x="89" y="996"/>
                    <a:pt x="89" y="684"/>
                  </a:cubicBezTo>
                  <a:cubicBezTo>
                    <a:pt x="89" y="357"/>
                    <a:pt x="357" y="104"/>
                    <a:pt x="669" y="104"/>
                  </a:cubicBezTo>
                  <a:close/>
                  <a:moveTo>
                    <a:pt x="669" y="0"/>
                  </a:moveTo>
                  <a:cubicBezTo>
                    <a:pt x="297" y="0"/>
                    <a:pt x="0" y="312"/>
                    <a:pt x="0" y="684"/>
                  </a:cubicBezTo>
                  <a:cubicBezTo>
                    <a:pt x="0" y="1055"/>
                    <a:pt x="297" y="1353"/>
                    <a:pt x="669" y="1353"/>
                  </a:cubicBezTo>
                  <a:cubicBezTo>
                    <a:pt x="1041" y="1353"/>
                    <a:pt x="1338" y="1055"/>
                    <a:pt x="1338" y="684"/>
                  </a:cubicBezTo>
                  <a:cubicBezTo>
                    <a:pt x="1338" y="312"/>
                    <a:pt x="1041" y="0"/>
                    <a:pt x="669"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17" name="Google Shape;817;p60"/>
          <p:cNvCxnSpPr>
            <a:stCxn id="789" idx="3"/>
            <a:endCxn id="792" idx="2"/>
          </p:cNvCxnSpPr>
          <p:nvPr/>
        </p:nvCxnSpPr>
        <p:spPr>
          <a:xfrm rot="10800000" flipH="1">
            <a:off x="7144975" y="2504225"/>
            <a:ext cx="358200" cy="1228200"/>
          </a:xfrm>
          <a:prstGeom prst="curvedConnector2">
            <a:avLst/>
          </a:prstGeom>
          <a:noFill/>
          <a:ln w="9525" cap="flat" cmpd="sng">
            <a:solidFill>
              <a:schemeClr val="dk2"/>
            </a:solidFill>
            <a:prstDash val="solid"/>
            <a:round/>
            <a:headEnd type="none" w="med" len="med"/>
            <a:tailEnd type="triangle" w="med" len="med"/>
          </a:ln>
        </p:spPr>
      </p:cxnSp>
      <p:sp>
        <p:nvSpPr>
          <p:cNvPr id="818" name="Google Shape;818;p60"/>
          <p:cNvSpPr/>
          <p:nvPr/>
        </p:nvSpPr>
        <p:spPr>
          <a:xfrm>
            <a:off x="6421826" y="1410900"/>
            <a:ext cx="664500" cy="939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819" name="Google Shape;819;p60"/>
          <p:cNvSpPr/>
          <p:nvPr/>
        </p:nvSpPr>
        <p:spPr>
          <a:xfrm>
            <a:off x="7173351" y="1412225"/>
            <a:ext cx="664500" cy="939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820" name="Google Shape;820;p60"/>
          <p:cNvSpPr/>
          <p:nvPr/>
        </p:nvSpPr>
        <p:spPr>
          <a:xfrm>
            <a:off x="7924876" y="1410900"/>
            <a:ext cx="664500" cy="939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821" name="Google Shape;821;p60"/>
          <p:cNvSpPr/>
          <p:nvPr/>
        </p:nvSpPr>
        <p:spPr>
          <a:xfrm>
            <a:off x="8078025" y="1701600"/>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0"/>
          <p:cNvSpPr/>
          <p:nvPr/>
        </p:nvSpPr>
        <p:spPr>
          <a:xfrm>
            <a:off x="6574975" y="1701600"/>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0"/>
          <p:cNvSpPr/>
          <p:nvPr/>
        </p:nvSpPr>
        <p:spPr>
          <a:xfrm>
            <a:off x="7347324" y="1702925"/>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61"/>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Native Design - </a:t>
            </a:r>
            <a:endParaRPr/>
          </a:p>
          <a:p>
            <a:pPr marL="0" lvl="0" indent="0" algn="l" rtl="0">
              <a:spcBef>
                <a:spcPts val="0"/>
              </a:spcBef>
              <a:spcAft>
                <a:spcPts val="0"/>
              </a:spcAft>
              <a:buNone/>
            </a:pPr>
            <a:r>
              <a:rPr lang="en"/>
              <a:t>Processes</a:t>
            </a:r>
            <a:endParaRPr/>
          </a:p>
        </p:txBody>
      </p:sp>
      <p:sp>
        <p:nvSpPr>
          <p:cNvPr id="829" name="Google Shape;829;p61"/>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a:t>Execute the app as one or more stateless processes</a:t>
            </a:r>
            <a:endParaRPr/>
          </a:p>
        </p:txBody>
      </p:sp>
      <p:sp>
        <p:nvSpPr>
          <p:cNvPr id="830" name="Google Shape;830;p61"/>
          <p:cNvSpPr/>
          <p:nvPr/>
        </p:nvSpPr>
        <p:spPr>
          <a:xfrm>
            <a:off x="3472925" y="1488425"/>
            <a:ext cx="3960300" cy="2727300"/>
          </a:xfrm>
          <a:prstGeom prst="roundRect">
            <a:avLst>
              <a:gd name="adj" fmla="val 188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Build</a:t>
            </a:r>
            <a:endParaRPr>
              <a:solidFill>
                <a:srgbClr val="FFFFFF"/>
              </a:solidFill>
              <a:latin typeface="Proxima Nova"/>
              <a:ea typeface="Proxima Nova"/>
              <a:cs typeface="Proxima Nova"/>
              <a:sym typeface="Proxima Nova"/>
            </a:endParaRPr>
          </a:p>
        </p:txBody>
      </p:sp>
      <p:grpSp>
        <p:nvGrpSpPr>
          <p:cNvPr id="831" name="Google Shape;831;p61"/>
          <p:cNvGrpSpPr/>
          <p:nvPr/>
        </p:nvGrpSpPr>
        <p:grpSpPr>
          <a:xfrm>
            <a:off x="3535940" y="773925"/>
            <a:ext cx="2507836" cy="530825"/>
            <a:chOff x="1265103" y="558271"/>
            <a:chExt cx="2655199" cy="562017"/>
          </a:xfrm>
        </p:grpSpPr>
        <p:sp>
          <p:nvSpPr>
            <p:cNvPr id="832" name="Google Shape;832;p61"/>
            <p:cNvSpPr/>
            <p:nvPr/>
          </p:nvSpPr>
          <p:spPr>
            <a:xfrm>
              <a:off x="1265103" y="785456"/>
              <a:ext cx="404856" cy="280544"/>
            </a:xfrm>
            <a:custGeom>
              <a:avLst/>
              <a:gdLst/>
              <a:ahLst/>
              <a:cxnLst/>
              <a:rect l="l" t="t" r="r" b="b"/>
              <a:pathLst>
                <a:path w="12633" h="8754" extrusionOk="0">
                  <a:moveTo>
                    <a:pt x="6317" y="0"/>
                  </a:moveTo>
                  <a:cubicBezTo>
                    <a:pt x="2825" y="0"/>
                    <a:pt x="1" y="2839"/>
                    <a:pt x="1" y="6316"/>
                  </a:cubicBezTo>
                  <a:cubicBezTo>
                    <a:pt x="1" y="6896"/>
                    <a:pt x="75" y="7460"/>
                    <a:pt x="224" y="7995"/>
                  </a:cubicBezTo>
                  <a:cubicBezTo>
                    <a:pt x="283" y="8203"/>
                    <a:pt x="343" y="8397"/>
                    <a:pt x="417" y="8590"/>
                  </a:cubicBezTo>
                  <a:cubicBezTo>
                    <a:pt x="462" y="8694"/>
                    <a:pt x="551" y="8753"/>
                    <a:pt x="655" y="8753"/>
                  </a:cubicBezTo>
                  <a:lnTo>
                    <a:pt x="2379" y="8753"/>
                  </a:lnTo>
                  <a:cubicBezTo>
                    <a:pt x="2572" y="8753"/>
                    <a:pt x="2706" y="8545"/>
                    <a:pt x="2616" y="8367"/>
                  </a:cubicBezTo>
                  <a:cubicBezTo>
                    <a:pt x="2542" y="8248"/>
                    <a:pt x="2483" y="8129"/>
                    <a:pt x="2423" y="7995"/>
                  </a:cubicBezTo>
                  <a:cubicBezTo>
                    <a:pt x="2200" y="7475"/>
                    <a:pt x="2081" y="6910"/>
                    <a:pt x="2081" y="6316"/>
                  </a:cubicBezTo>
                  <a:cubicBezTo>
                    <a:pt x="2081" y="3983"/>
                    <a:pt x="3984" y="2081"/>
                    <a:pt x="6317" y="2081"/>
                  </a:cubicBezTo>
                  <a:cubicBezTo>
                    <a:pt x="8650" y="2081"/>
                    <a:pt x="10552" y="3983"/>
                    <a:pt x="10552" y="6316"/>
                  </a:cubicBezTo>
                  <a:cubicBezTo>
                    <a:pt x="10552" y="6910"/>
                    <a:pt x="10419" y="7475"/>
                    <a:pt x="10196" y="7995"/>
                  </a:cubicBezTo>
                  <a:cubicBezTo>
                    <a:pt x="10151" y="8129"/>
                    <a:pt x="10077" y="8263"/>
                    <a:pt x="10002" y="8397"/>
                  </a:cubicBezTo>
                  <a:cubicBezTo>
                    <a:pt x="9913" y="8560"/>
                    <a:pt x="10032" y="8753"/>
                    <a:pt x="10225" y="8753"/>
                  </a:cubicBezTo>
                  <a:lnTo>
                    <a:pt x="11979" y="8753"/>
                  </a:lnTo>
                  <a:cubicBezTo>
                    <a:pt x="12083" y="8753"/>
                    <a:pt x="12172" y="8694"/>
                    <a:pt x="12202" y="8605"/>
                  </a:cubicBezTo>
                  <a:cubicBezTo>
                    <a:pt x="12276" y="8397"/>
                    <a:pt x="12351" y="8203"/>
                    <a:pt x="12410" y="7995"/>
                  </a:cubicBezTo>
                  <a:cubicBezTo>
                    <a:pt x="12559" y="7460"/>
                    <a:pt x="12633" y="6896"/>
                    <a:pt x="12633" y="6316"/>
                  </a:cubicBezTo>
                  <a:cubicBezTo>
                    <a:pt x="12633" y="2839"/>
                    <a:pt x="9794" y="0"/>
                    <a:pt x="6317"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1"/>
            <p:cNvSpPr/>
            <p:nvPr/>
          </p:nvSpPr>
          <p:spPr>
            <a:xfrm>
              <a:off x="1441332" y="718765"/>
              <a:ext cx="514394" cy="347235"/>
            </a:xfrm>
            <a:custGeom>
              <a:avLst/>
              <a:gdLst/>
              <a:ahLst/>
              <a:cxnLst/>
              <a:rect l="l" t="t" r="r" b="b"/>
              <a:pathLst>
                <a:path w="16051" h="10835" extrusionOk="0">
                  <a:moveTo>
                    <a:pt x="8026" y="1"/>
                  </a:moveTo>
                  <a:cubicBezTo>
                    <a:pt x="3597" y="1"/>
                    <a:pt x="1" y="3597"/>
                    <a:pt x="1" y="8025"/>
                  </a:cubicBezTo>
                  <a:cubicBezTo>
                    <a:pt x="1" y="8724"/>
                    <a:pt x="105" y="9408"/>
                    <a:pt x="268" y="10061"/>
                  </a:cubicBezTo>
                  <a:cubicBezTo>
                    <a:pt x="327" y="10270"/>
                    <a:pt x="387" y="10463"/>
                    <a:pt x="461" y="10671"/>
                  </a:cubicBezTo>
                  <a:cubicBezTo>
                    <a:pt x="491" y="10775"/>
                    <a:pt x="595" y="10834"/>
                    <a:pt x="699" y="10834"/>
                  </a:cubicBezTo>
                  <a:lnTo>
                    <a:pt x="2393" y="10834"/>
                  </a:lnTo>
                  <a:cubicBezTo>
                    <a:pt x="2572" y="10834"/>
                    <a:pt x="2705" y="10641"/>
                    <a:pt x="2616" y="10478"/>
                  </a:cubicBezTo>
                  <a:cubicBezTo>
                    <a:pt x="2557" y="10344"/>
                    <a:pt x="2497" y="10195"/>
                    <a:pt x="2453" y="10061"/>
                  </a:cubicBezTo>
                  <a:cubicBezTo>
                    <a:pt x="2215" y="9422"/>
                    <a:pt x="2081" y="8739"/>
                    <a:pt x="2081" y="8025"/>
                  </a:cubicBezTo>
                  <a:cubicBezTo>
                    <a:pt x="2081" y="4741"/>
                    <a:pt x="4756" y="2081"/>
                    <a:pt x="8026" y="2081"/>
                  </a:cubicBezTo>
                  <a:cubicBezTo>
                    <a:pt x="11295" y="2081"/>
                    <a:pt x="13970" y="4741"/>
                    <a:pt x="13970" y="8025"/>
                  </a:cubicBezTo>
                  <a:cubicBezTo>
                    <a:pt x="13970" y="8739"/>
                    <a:pt x="13836" y="9422"/>
                    <a:pt x="13598" y="10061"/>
                  </a:cubicBezTo>
                  <a:cubicBezTo>
                    <a:pt x="13539" y="10210"/>
                    <a:pt x="13480" y="10359"/>
                    <a:pt x="13420" y="10492"/>
                  </a:cubicBezTo>
                  <a:cubicBezTo>
                    <a:pt x="13346" y="10656"/>
                    <a:pt x="13465" y="10834"/>
                    <a:pt x="13643" y="10834"/>
                  </a:cubicBezTo>
                  <a:lnTo>
                    <a:pt x="15367" y="10834"/>
                  </a:lnTo>
                  <a:cubicBezTo>
                    <a:pt x="15471" y="10834"/>
                    <a:pt x="15560" y="10775"/>
                    <a:pt x="15590" y="10671"/>
                  </a:cubicBezTo>
                  <a:cubicBezTo>
                    <a:pt x="15664" y="10478"/>
                    <a:pt x="15724" y="10270"/>
                    <a:pt x="15783" y="10061"/>
                  </a:cubicBezTo>
                  <a:cubicBezTo>
                    <a:pt x="15947" y="9408"/>
                    <a:pt x="16051" y="8724"/>
                    <a:pt x="16051" y="8025"/>
                  </a:cubicBezTo>
                  <a:cubicBezTo>
                    <a:pt x="16051" y="3597"/>
                    <a:pt x="12454" y="1"/>
                    <a:pt x="8026" y="1"/>
                  </a:cubicBezTo>
                  <a:close/>
                </a:path>
              </a:pathLst>
            </a:custGeom>
            <a:solidFill>
              <a:srgbClr val="1AB1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1"/>
            <p:cNvSpPr/>
            <p:nvPr/>
          </p:nvSpPr>
          <p:spPr>
            <a:xfrm>
              <a:off x="1385121" y="558271"/>
              <a:ext cx="455844" cy="338646"/>
            </a:xfrm>
            <a:custGeom>
              <a:avLst/>
              <a:gdLst/>
              <a:ahLst/>
              <a:cxnLst/>
              <a:rect l="l" t="t" r="r" b="b"/>
              <a:pathLst>
                <a:path w="14224" h="10567" extrusionOk="0">
                  <a:moveTo>
                    <a:pt x="7105" y="0"/>
                  </a:moveTo>
                  <a:cubicBezTo>
                    <a:pt x="3196" y="0"/>
                    <a:pt x="1" y="3195"/>
                    <a:pt x="1" y="7119"/>
                  </a:cubicBezTo>
                  <a:cubicBezTo>
                    <a:pt x="1" y="7342"/>
                    <a:pt x="16" y="7550"/>
                    <a:pt x="31" y="7773"/>
                  </a:cubicBezTo>
                  <a:lnTo>
                    <a:pt x="2126" y="7773"/>
                  </a:lnTo>
                  <a:cubicBezTo>
                    <a:pt x="2096" y="7550"/>
                    <a:pt x="2081" y="7342"/>
                    <a:pt x="2081" y="7119"/>
                  </a:cubicBezTo>
                  <a:cubicBezTo>
                    <a:pt x="2081" y="4340"/>
                    <a:pt x="4340" y="2096"/>
                    <a:pt x="7105" y="2096"/>
                  </a:cubicBezTo>
                  <a:cubicBezTo>
                    <a:pt x="9884" y="2096"/>
                    <a:pt x="12142" y="4340"/>
                    <a:pt x="12142" y="7119"/>
                  </a:cubicBezTo>
                  <a:cubicBezTo>
                    <a:pt x="12142" y="7208"/>
                    <a:pt x="12128" y="7297"/>
                    <a:pt x="12128" y="7386"/>
                  </a:cubicBezTo>
                  <a:cubicBezTo>
                    <a:pt x="12068" y="8412"/>
                    <a:pt x="11711" y="9363"/>
                    <a:pt x="11117" y="10136"/>
                  </a:cubicBezTo>
                  <a:cubicBezTo>
                    <a:pt x="10983" y="10314"/>
                    <a:pt x="11117" y="10567"/>
                    <a:pt x="11340" y="10567"/>
                  </a:cubicBezTo>
                  <a:lnTo>
                    <a:pt x="13153" y="10567"/>
                  </a:lnTo>
                  <a:cubicBezTo>
                    <a:pt x="13257" y="10567"/>
                    <a:pt x="13346" y="10522"/>
                    <a:pt x="13391" y="10433"/>
                  </a:cubicBezTo>
                  <a:cubicBezTo>
                    <a:pt x="13881" y="9511"/>
                    <a:pt x="14164" y="8486"/>
                    <a:pt x="14208" y="7386"/>
                  </a:cubicBezTo>
                  <a:cubicBezTo>
                    <a:pt x="14208" y="7297"/>
                    <a:pt x="14223" y="7208"/>
                    <a:pt x="14223" y="7119"/>
                  </a:cubicBezTo>
                  <a:cubicBezTo>
                    <a:pt x="14223" y="3195"/>
                    <a:pt x="11028" y="0"/>
                    <a:pt x="7105"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1"/>
            <p:cNvSpPr/>
            <p:nvPr/>
          </p:nvSpPr>
          <p:spPr>
            <a:xfrm>
              <a:off x="2083821" y="620667"/>
              <a:ext cx="131459" cy="183857"/>
            </a:xfrm>
            <a:custGeom>
              <a:avLst/>
              <a:gdLst/>
              <a:ahLst/>
              <a:cxnLst/>
              <a:rect l="l" t="t" r="r" b="b"/>
              <a:pathLst>
                <a:path w="4102" h="5737" extrusionOk="0">
                  <a:moveTo>
                    <a:pt x="2215" y="624"/>
                  </a:moveTo>
                  <a:cubicBezTo>
                    <a:pt x="2898" y="624"/>
                    <a:pt x="3359" y="1085"/>
                    <a:pt x="3359" y="1724"/>
                  </a:cubicBezTo>
                  <a:cubicBezTo>
                    <a:pt x="3359" y="2363"/>
                    <a:pt x="2898" y="2809"/>
                    <a:pt x="2215" y="2809"/>
                  </a:cubicBezTo>
                  <a:lnTo>
                    <a:pt x="714" y="2809"/>
                  </a:lnTo>
                  <a:lnTo>
                    <a:pt x="714" y="624"/>
                  </a:lnTo>
                  <a:close/>
                  <a:moveTo>
                    <a:pt x="0" y="0"/>
                  </a:moveTo>
                  <a:lnTo>
                    <a:pt x="0" y="5737"/>
                  </a:lnTo>
                  <a:lnTo>
                    <a:pt x="714" y="5737"/>
                  </a:lnTo>
                  <a:lnTo>
                    <a:pt x="714" y="3448"/>
                  </a:lnTo>
                  <a:lnTo>
                    <a:pt x="2304" y="3448"/>
                  </a:lnTo>
                  <a:cubicBezTo>
                    <a:pt x="3433" y="3448"/>
                    <a:pt x="4102" y="2660"/>
                    <a:pt x="4102" y="1724"/>
                  </a:cubicBezTo>
                  <a:cubicBezTo>
                    <a:pt x="4102" y="788"/>
                    <a:pt x="3448" y="0"/>
                    <a:pt x="2304"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1"/>
            <p:cNvSpPr/>
            <p:nvPr/>
          </p:nvSpPr>
          <p:spPr>
            <a:xfrm>
              <a:off x="2235726" y="624481"/>
              <a:ext cx="27657" cy="180043"/>
            </a:xfrm>
            <a:custGeom>
              <a:avLst/>
              <a:gdLst/>
              <a:ahLst/>
              <a:cxnLst/>
              <a:rect l="l" t="t" r="r" b="b"/>
              <a:pathLst>
                <a:path w="863" h="5618" extrusionOk="0">
                  <a:moveTo>
                    <a:pt x="432" y="0"/>
                  </a:moveTo>
                  <a:cubicBezTo>
                    <a:pt x="194" y="0"/>
                    <a:pt x="1" y="193"/>
                    <a:pt x="1" y="431"/>
                  </a:cubicBezTo>
                  <a:cubicBezTo>
                    <a:pt x="1" y="669"/>
                    <a:pt x="194" y="862"/>
                    <a:pt x="432" y="862"/>
                  </a:cubicBezTo>
                  <a:cubicBezTo>
                    <a:pt x="670" y="862"/>
                    <a:pt x="863" y="669"/>
                    <a:pt x="863" y="431"/>
                  </a:cubicBezTo>
                  <a:cubicBezTo>
                    <a:pt x="863" y="193"/>
                    <a:pt x="670" y="0"/>
                    <a:pt x="432" y="0"/>
                  </a:cubicBezTo>
                  <a:close/>
                  <a:moveTo>
                    <a:pt x="120" y="1456"/>
                  </a:moveTo>
                  <a:lnTo>
                    <a:pt x="120" y="5618"/>
                  </a:lnTo>
                  <a:lnTo>
                    <a:pt x="759" y="5618"/>
                  </a:lnTo>
                  <a:lnTo>
                    <a:pt x="759" y="1456"/>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1"/>
            <p:cNvSpPr/>
            <p:nvPr/>
          </p:nvSpPr>
          <p:spPr>
            <a:xfrm>
              <a:off x="2279567" y="671142"/>
              <a:ext cx="133382" cy="133382"/>
            </a:xfrm>
            <a:custGeom>
              <a:avLst/>
              <a:gdLst/>
              <a:ahLst/>
              <a:cxnLst/>
              <a:rect l="l" t="t" r="r" b="b"/>
              <a:pathLst>
                <a:path w="4162" h="4162" extrusionOk="0">
                  <a:moveTo>
                    <a:pt x="0" y="0"/>
                  </a:moveTo>
                  <a:lnTo>
                    <a:pt x="1739" y="4162"/>
                  </a:lnTo>
                  <a:lnTo>
                    <a:pt x="2437" y="4162"/>
                  </a:lnTo>
                  <a:lnTo>
                    <a:pt x="4161" y="0"/>
                  </a:lnTo>
                  <a:lnTo>
                    <a:pt x="3463" y="0"/>
                  </a:lnTo>
                  <a:lnTo>
                    <a:pt x="2081" y="3404"/>
                  </a:lnTo>
                  <a:lnTo>
                    <a:pt x="699"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1"/>
            <p:cNvSpPr/>
            <p:nvPr/>
          </p:nvSpPr>
          <p:spPr>
            <a:xfrm>
              <a:off x="2419582" y="667809"/>
              <a:ext cx="131940" cy="139567"/>
            </a:xfrm>
            <a:custGeom>
              <a:avLst/>
              <a:gdLst/>
              <a:ahLst/>
              <a:cxnLst/>
              <a:rect l="l" t="t" r="r" b="b"/>
              <a:pathLst>
                <a:path w="4117" h="4355" extrusionOk="0">
                  <a:moveTo>
                    <a:pt x="2051" y="580"/>
                  </a:moveTo>
                  <a:cubicBezTo>
                    <a:pt x="2943" y="580"/>
                    <a:pt x="3433" y="1338"/>
                    <a:pt x="3433" y="2185"/>
                  </a:cubicBezTo>
                  <a:cubicBezTo>
                    <a:pt x="3433" y="3032"/>
                    <a:pt x="2943" y="3790"/>
                    <a:pt x="2051" y="3790"/>
                  </a:cubicBezTo>
                  <a:cubicBezTo>
                    <a:pt x="1174" y="3790"/>
                    <a:pt x="669" y="3032"/>
                    <a:pt x="669" y="2185"/>
                  </a:cubicBezTo>
                  <a:cubicBezTo>
                    <a:pt x="669" y="1338"/>
                    <a:pt x="1174" y="580"/>
                    <a:pt x="2051" y="580"/>
                  </a:cubicBezTo>
                  <a:close/>
                  <a:moveTo>
                    <a:pt x="2051" y="0"/>
                  </a:moveTo>
                  <a:cubicBezTo>
                    <a:pt x="788" y="0"/>
                    <a:pt x="0" y="981"/>
                    <a:pt x="0" y="2185"/>
                  </a:cubicBezTo>
                  <a:cubicBezTo>
                    <a:pt x="0" y="3389"/>
                    <a:pt x="788" y="4355"/>
                    <a:pt x="2051" y="4355"/>
                  </a:cubicBezTo>
                  <a:cubicBezTo>
                    <a:pt x="3314" y="4355"/>
                    <a:pt x="4117" y="3389"/>
                    <a:pt x="4117" y="2185"/>
                  </a:cubicBezTo>
                  <a:cubicBezTo>
                    <a:pt x="4117" y="981"/>
                    <a:pt x="3314" y="0"/>
                    <a:pt x="2051"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1"/>
            <p:cNvSpPr/>
            <p:nvPr/>
          </p:nvSpPr>
          <p:spPr>
            <a:xfrm>
              <a:off x="2561969" y="634928"/>
              <a:ext cx="76241" cy="172448"/>
            </a:xfrm>
            <a:custGeom>
              <a:avLst/>
              <a:gdLst/>
              <a:ahLst/>
              <a:cxnLst/>
              <a:rect l="l" t="t" r="r" b="b"/>
              <a:pathLst>
                <a:path w="2379" h="5381" extrusionOk="0">
                  <a:moveTo>
                    <a:pt x="684" y="1"/>
                  </a:moveTo>
                  <a:lnTo>
                    <a:pt x="684" y="1130"/>
                  </a:lnTo>
                  <a:lnTo>
                    <a:pt x="1" y="1130"/>
                  </a:lnTo>
                  <a:lnTo>
                    <a:pt x="1" y="1695"/>
                  </a:lnTo>
                  <a:lnTo>
                    <a:pt x="684" y="1695"/>
                  </a:lnTo>
                  <a:lnTo>
                    <a:pt x="684" y="4415"/>
                  </a:lnTo>
                  <a:cubicBezTo>
                    <a:pt x="684" y="5039"/>
                    <a:pt x="996" y="5381"/>
                    <a:pt x="1606" y="5381"/>
                  </a:cubicBezTo>
                  <a:cubicBezTo>
                    <a:pt x="1992" y="5381"/>
                    <a:pt x="2215" y="5277"/>
                    <a:pt x="2379" y="5128"/>
                  </a:cubicBezTo>
                  <a:lnTo>
                    <a:pt x="2185" y="4638"/>
                  </a:lnTo>
                  <a:cubicBezTo>
                    <a:pt x="2111" y="4742"/>
                    <a:pt x="1933" y="4816"/>
                    <a:pt x="1754" y="4816"/>
                  </a:cubicBezTo>
                  <a:cubicBezTo>
                    <a:pt x="1472" y="4816"/>
                    <a:pt x="1338" y="4593"/>
                    <a:pt x="1338" y="4281"/>
                  </a:cubicBezTo>
                  <a:lnTo>
                    <a:pt x="1338" y="1695"/>
                  </a:lnTo>
                  <a:lnTo>
                    <a:pt x="2171" y="1695"/>
                  </a:lnTo>
                  <a:lnTo>
                    <a:pt x="2171" y="1130"/>
                  </a:lnTo>
                  <a:lnTo>
                    <a:pt x="1338" y="1130"/>
                  </a:lnTo>
                  <a:lnTo>
                    <a:pt x="133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1"/>
            <p:cNvSpPr/>
            <p:nvPr/>
          </p:nvSpPr>
          <p:spPr>
            <a:xfrm>
              <a:off x="2650549" y="667809"/>
              <a:ext cx="111493" cy="139567"/>
            </a:xfrm>
            <a:custGeom>
              <a:avLst/>
              <a:gdLst/>
              <a:ahLst/>
              <a:cxnLst/>
              <a:rect l="l" t="t" r="r" b="b"/>
              <a:pathLst>
                <a:path w="3479" h="4355" extrusionOk="0">
                  <a:moveTo>
                    <a:pt x="1695" y="2081"/>
                  </a:moveTo>
                  <a:cubicBezTo>
                    <a:pt x="2141" y="2081"/>
                    <a:pt x="2587" y="2259"/>
                    <a:pt x="2839" y="2601"/>
                  </a:cubicBezTo>
                  <a:lnTo>
                    <a:pt x="2839" y="3389"/>
                  </a:lnTo>
                  <a:cubicBezTo>
                    <a:pt x="2587" y="3731"/>
                    <a:pt x="2141" y="3894"/>
                    <a:pt x="1695" y="3894"/>
                  </a:cubicBezTo>
                  <a:cubicBezTo>
                    <a:pt x="1086" y="3894"/>
                    <a:pt x="670" y="3522"/>
                    <a:pt x="670" y="2987"/>
                  </a:cubicBezTo>
                  <a:cubicBezTo>
                    <a:pt x="670" y="2467"/>
                    <a:pt x="1086" y="2081"/>
                    <a:pt x="1695" y="2081"/>
                  </a:cubicBezTo>
                  <a:close/>
                  <a:moveTo>
                    <a:pt x="1873" y="0"/>
                  </a:moveTo>
                  <a:cubicBezTo>
                    <a:pt x="1190" y="0"/>
                    <a:pt x="655" y="223"/>
                    <a:pt x="209" y="684"/>
                  </a:cubicBezTo>
                  <a:lnTo>
                    <a:pt x="506" y="1145"/>
                  </a:lnTo>
                  <a:cubicBezTo>
                    <a:pt x="878" y="743"/>
                    <a:pt x="1294" y="565"/>
                    <a:pt x="1784" y="565"/>
                  </a:cubicBezTo>
                  <a:cubicBezTo>
                    <a:pt x="2394" y="565"/>
                    <a:pt x="2839" y="877"/>
                    <a:pt x="2839" y="1442"/>
                  </a:cubicBezTo>
                  <a:lnTo>
                    <a:pt x="2839" y="2185"/>
                  </a:lnTo>
                  <a:cubicBezTo>
                    <a:pt x="2498" y="1799"/>
                    <a:pt x="2022" y="1620"/>
                    <a:pt x="1457" y="1620"/>
                  </a:cubicBezTo>
                  <a:cubicBezTo>
                    <a:pt x="759" y="1620"/>
                    <a:pt x="1" y="2051"/>
                    <a:pt x="1" y="2987"/>
                  </a:cubicBezTo>
                  <a:cubicBezTo>
                    <a:pt x="1" y="3894"/>
                    <a:pt x="759" y="4355"/>
                    <a:pt x="1457" y="4355"/>
                  </a:cubicBezTo>
                  <a:cubicBezTo>
                    <a:pt x="2022" y="4355"/>
                    <a:pt x="2498" y="4161"/>
                    <a:pt x="2839" y="3790"/>
                  </a:cubicBezTo>
                  <a:lnTo>
                    <a:pt x="2839" y="4266"/>
                  </a:lnTo>
                  <a:lnTo>
                    <a:pt x="3478" y="4266"/>
                  </a:lnTo>
                  <a:lnTo>
                    <a:pt x="3478" y="1397"/>
                  </a:lnTo>
                  <a:cubicBezTo>
                    <a:pt x="3478" y="402"/>
                    <a:pt x="2750" y="0"/>
                    <a:pt x="1873"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1"/>
            <p:cNvSpPr/>
            <p:nvPr/>
          </p:nvSpPr>
          <p:spPr>
            <a:xfrm>
              <a:off x="2798672" y="620667"/>
              <a:ext cx="20991" cy="183857"/>
            </a:xfrm>
            <a:custGeom>
              <a:avLst/>
              <a:gdLst/>
              <a:ahLst/>
              <a:cxnLst/>
              <a:rect l="l" t="t" r="r" b="b"/>
              <a:pathLst>
                <a:path w="655" h="5737" extrusionOk="0">
                  <a:moveTo>
                    <a:pt x="1" y="0"/>
                  </a:moveTo>
                  <a:lnTo>
                    <a:pt x="1" y="5737"/>
                  </a:lnTo>
                  <a:lnTo>
                    <a:pt x="655" y="5737"/>
                  </a:lnTo>
                  <a:lnTo>
                    <a:pt x="655"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1"/>
            <p:cNvSpPr/>
            <p:nvPr/>
          </p:nvSpPr>
          <p:spPr>
            <a:xfrm>
              <a:off x="2071418" y="879259"/>
              <a:ext cx="174819" cy="190074"/>
            </a:xfrm>
            <a:custGeom>
              <a:avLst/>
              <a:gdLst/>
              <a:ahLst/>
              <a:cxnLst/>
              <a:rect l="l" t="t" r="r" b="b"/>
              <a:pathLst>
                <a:path w="5455" h="5931" extrusionOk="0">
                  <a:moveTo>
                    <a:pt x="3062" y="1"/>
                  </a:moveTo>
                  <a:cubicBezTo>
                    <a:pt x="1338" y="1"/>
                    <a:pt x="1" y="1204"/>
                    <a:pt x="1" y="2973"/>
                  </a:cubicBezTo>
                  <a:cubicBezTo>
                    <a:pt x="1" y="4727"/>
                    <a:pt x="1338" y="5930"/>
                    <a:pt x="3062" y="5930"/>
                  </a:cubicBezTo>
                  <a:cubicBezTo>
                    <a:pt x="4325" y="5930"/>
                    <a:pt x="5039" y="5232"/>
                    <a:pt x="5455" y="4518"/>
                  </a:cubicBezTo>
                  <a:lnTo>
                    <a:pt x="4400" y="4013"/>
                  </a:lnTo>
                  <a:cubicBezTo>
                    <a:pt x="4162" y="4489"/>
                    <a:pt x="3657" y="4845"/>
                    <a:pt x="3062" y="4845"/>
                  </a:cubicBezTo>
                  <a:cubicBezTo>
                    <a:pt x="2022" y="4845"/>
                    <a:pt x="1264" y="4043"/>
                    <a:pt x="1264" y="2973"/>
                  </a:cubicBezTo>
                  <a:cubicBezTo>
                    <a:pt x="1264" y="1888"/>
                    <a:pt x="2022" y="1086"/>
                    <a:pt x="3062" y="1086"/>
                  </a:cubicBezTo>
                  <a:cubicBezTo>
                    <a:pt x="3657" y="1086"/>
                    <a:pt x="4162" y="1457"/>
                    <a:pt x="4400" y="1918"/>
                  </a:cubicBezTo>
                  <a:lnTo>
                    <a:pt x="5455" y="1398"/>
                  </a:lnTo>
                  <a:cubicBezTo>
                    <a:pt x="5054" y="684"/>
                    <a:pt x="4325" y="1"/>
                    <a:pt x="3062"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1"/>
            <p:cNvSpPr/>
            <p:nvPr/>
          </p:nvSpPr>
          <p:spPr>
            <a:xfrm>
              <a:off x="2263351" y="882111"/>
              <a:ext cx="34804" cy="183889"/>
            </a:xfrm>
            <a:custGeom>
              <a:avLst/>
              <a:gdLst/>
              <a:ahLst/>
              <a:cxnLst/>
              <a:rect l="l" t="t" r="r" b="b"/>
              <a:pathLst>
                <a:path w="1086" h="5738" extrusionOk="0">
                  <a:moveTo>
                    <a:pt x="1" y="1"/>
                  </a:moveTo>
                  <a:lnTo>
                    <a:pt x="1" y="5737"/>
                  </a:lnTo>
                  <a:lnTo>
                    <a:pt x="1086" y="5737"/>
                  </a:ln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1"/>
            <p:cNvSpPr/>
            <p:nvPr/>
          </p:nvSpPr>
          <p:spPr>
            <a:xfrm>
              <a:off x="2320043" y="929733"/>
              <a:ext cx="140528" cy="139599"/>
            </a:xfrm>
            <a:custGeom>
              <a:avLst/>
              <a:gdLst/>
              <a:ahLst/>
              <a:cxnLst/>
              <a:rect l="l" t="t" r="r" b="b"/>
              <a:pathLst>
                <a:path w="4385" h="4356" extrusionOk="0">
                  <a:moveTo>
                    <a:pt x="2185" y="967"/>
                  </a:moveTo>
                  <a:cubicBezTo>
                    <a:pt x="2869" y="967"/>
                    <a:pt x="3255" y="1532"/>
                    <a:pt x="3255" y="2171"/>
                  </a:cubicBezTo>
                  <a:cubicBezTo>
                    <a:pt x="3255" y="2825"/>
                    <a:pt x="2869" y="3389"/>
                    <a:pt x="2185" y="3389"/>
                  </a:cubicBezTo>
                  <a:cubicBezTo>
                    <a:pt x="1516" y="3389"/>
                    <a:pt x="1130" y="2825"/>
                    <a:pt x="1130" y="2171"/>
                  </a:cubicBezTo>
                  <a:cubicBezTo>
                    <a:pt x="1130" y="1532"/>
                    <a:pt x="1516" y="967"/>
                    <a:pt x="2185" y="967"/>
                  </a:cubicBezTo>
                  <a:close/>
                  <a:moveTo>
                    <a:pt x="2185" y="1"/>
                  </a:moveTo>
                  <a:cubicBezTo>
                    <a:pt x="818" y="1"/>
                    <a:pt x="0" y="997"/>
                    <a:pt x="0" y="2171"/>
                  </a:cubicBezTo>
                  <a:cubicBezTo>
                    <a:pt x="0" y="3360"/>
                    <a:pt x="818" y="4355"/>
                    <a:pt x="2185" y="4355"/>
                  </a:cubicBezTo>
                  <a:cubicBezTo>
                    <a:pt x="3567" y="4355"/>
                    <a:pt x="4384" y="3360"/>
                    <a:pt x="4384" y="2171"/>
                  </a:cubicBezTo>
                  <a:cubicBezTo>
                    <a:pt x="4384" y="997"/>
                    <a:pt x="3567" y="1"/>
                    <a:pt x="2185"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1"/>
            <p:cNvSpPr/>
            <p:nvPr/>
          </p:nvSpPr>
          <p:spPr>
            <a:xfrm>
              <a:off x="2482427" y="933066"/>
              <a:ext cx="124825" cy="136266"/>
            </a:xfrm>
            <a:custGeom>
              <a:avLst/>
              <a:gdLst/>
              <a:ahLst/>
              <a:cxnLst/>
              <a:rect l="l" t="t" r="r" b="b"/>
              <a:pathLst>
                <a:path w="3895" h="4252" extrusionOk="0">
                  <a:moveTo>
                    <a:pt x="1" y="1"/>
                  </a:moveTo>
                  <a:lnTo>
                    <a:pt x="1" y="2943"/>
                  </a:lnTo>
                  <a:cubicBezTo>
                    <a:pt x="1" y="3761"/>
                    <a:pt x="417" y="4251"/>
                    <a:pt x="1338" y="4251"/>
                  </a:cubicBezTo>
                  <a:cubicBezTo>
                    <a:pt x="2007" y="4251"/>
                    <a:pt x="2513" y="3939"/>
                    <a:pt x="2795" y="3627"/>
                  </a:cubicBezTo>
                  <a:lnTo>
                    <a:pt x="2795" y="4147"/>
                  </a:lnTo>
                  <a:lnTo>
                    <a:pt x="3895" y="4147"/>
                  </a:lnTo>
                  <a:lnTo>
                    <a:pt x="3895" y="1"/>
                  </a:lnTo>
                  <a:lnTo>
                    <a:pt x="2795" y="1"/>
                  </a:lnTo>
                  <a:lnTo>
                    <a:pt x="2795" y="2810"/>
                  </a:lnTo>
                  <a:cubicBezTo>
                    <a:pt x="2602" y="3048"/>
                    <a:pt x="2275" y="3285"/>
                    <a:pt x="1844" y="3285"/>
                  </a:cubicBezTo>
                  <a:cubicBezTo>
                    <a:pt x="1383" y="3285"/>
                    <a:pt x="1086" y="3092"/>
                    <a:pt x="1086" y="2513"/>
                  </a:cubicBez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1"/>
            <p:cNvSpPr/>
            <p:nvPr/>
          </p:nvSpPr>
          <p:spPr>
            <a:xfrm>
              <a:off x="2629622" y="882111"/>
              <a:ext cx="135272" cy="187221"/>
            </a:xfrm>
            <a:custGeom>
              <a:avLst/>
              <a:gdLst/>
              <a:ahLst/>
              <a:cxnLst/>
              <a:rect l="l" t="t" r="r" b="b"/>
              <a:pathLst>
                <a:path w="4221" h="5842" extrusionOk="0">
                  <a:moveTo>
                    <a:pt x="2170" y="2453"/>
                  </a:moveTo>
                  <a:cubicBezTo>
                    <a:pt x="2541" y="2453"/>
                    <a:pt x="2943" y="2646"/>
                    <a:pt x="3121" y="2928"/>
                  </a:cubicBezTo>
                  <a:lnTo>
                    <a:pt x="3121" y="4400"/>
                  </a:lnTo>
                  <a:cubicBezTo>
                    <a:pt x="2943" y="4667"/>
                    <a:pt x="2541" y="4875"/>
                    <a:pt x="2170" y="4875"/>
                  </a:cubicBezTo>
                  <a:cubicBezTo>
                    <a:pt x="1560" y="4875"/>
                    <a:pt x="1130" y="4385"/>
                    <a:pt x="1130" y="3672"/>
                  </a:cubicBezTo>
                  <a:cubicBezTo>
                    <a:pt x="1130" y="2943"/>
                    <a:pt x="1560" y="2453"/>
                    <a:pt x="2170" y="2453"/>
                  </a:cubicBezTo>
                  <a:close/>
                  <a:moveTo>
                    <a:pt x="3121" y="1"/>
                  </a:moveTo>
                  <a:lnTo>
                    <a:pt x="3121" y="2126"/>
                  </a:lnTo>
                  <a:cubicBezTo>
                    <a:pt x="2794" y="1695"/>
                    <a:pt x="2333" y="1487"/>
                    <a:pt x="1843" y="1487"/>
                  </a:cubicBezTo>
                  <a:cubicBezTo>
                    <a:pt x="773" y="1487"/>
                    <a:pt x="0" y="2304"/>
                    <a:pt x="0" y="3672"/>
                  </a:cubicBezTo>
                  <a:cubicBezTo>
                    <a:pt x="0" y="5054"/>
                    <a:pt x="788" y="5841"/>
                    <a:pt x="1843" y="5841"/>
                  </a:cubicBezTo>
                  <a:cubicBezTo>
                    <a:pt x="2333"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1"/>
            <p:cNvSpPr/>
            <p:nvPr/>
          </p:nvSpPr>
          <p:spPr>
            <a:xfrm>
              <a:off x="2868215" y="882111"/>
              <a:ext cx="130049" cy="183889"/>
            </a:xfrm>
            <a:custGeom>
              <a:avLst/>
              <a:gdLst/>
              <a:ahLst/>
              <a:cxnLst/>
              <a:rect l="l" t="t" r="r" b="b"/>
              <a:pathLst>
                <a:path w="4058" h="5738" extrusionOk="0">
                  <a:moveTo>
                    <a:pt x="1" y="1"/>
                  </a:moveTo>
                  <a:lnTo>
                    <a:pt x="1" y="5737"/>
                  </a:lnTo>
                  <a:lnTo>
                    <a:pt x="1219" y="5737"/>
                  </a:lnTo>
                  <a:lnTo>
                    <a:pt x="1219" y="3374"/>
                  </a:lnTo>
                  <a:lnTo>
                    <a:pt x="3998" y="3374"/>
                  </a:lnTo>
                  <a:lnTo>
                    <a:pt x="3998" y="2289"/>
                  </a:lnTo>
                  <a:lnTo>
                    <a:pt x="1219" y="2289"/>
                  </a:lnTo>
                  <a:lnTo>
                    <a:pt x="1219" y="1086"/>
                  </a:lnTo>
                  <a:lnTo>
                    <a:pt x="4058" y="1086"/>
                  </a:lnTo>
                  <a:lnTo>
                    <a:pt x="405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1"/>
            <p:cNvSpPr/>
            <p:nvPr/>
          </p:nvSpPr>
          <p:spPr>
            <a:xfrm>
              <a:off x="3011564" y="929733"/>
              <a:ext cx="141009" cy="139599"/>
            </a:xfrm>
            <a:custGeom>
              <a:avLst/>
              <a:gdLst/>
              <a:ahLst/>
              <a:cxnLst/>
              <a:rect l="l" t="t" r="r" b="b"/>
              <a:pathLst>
                <a:path w="4400" h="4356" extrusionOk="0">
                  <a:moveTo>
                    <a:pt x="2200" y="967"/>
                  </a:moveTo>
                  <a:cubicBezTo>
                    <a:pt x="2869" y="967"/>
                    <a:pt x="3255" y="1532"/>
                    <a:pt x="3255" y="2171"/>
                  </a:cubicBezTo>
                  <a:cubicBezTo>
                    <a:pt x="3255" y="2825"/>
                    <a:pt x="2869" y="3389"/>
                    <a:pt x="2200" y="3389"/>
                  </a:cubicBezTo>
                  <a:cubicBezTo>
                    <a:pt x="1517" y="3389"/>
                    <a:pt x="1130" y="2825"/>
                    <a:pt x="1130" y="2171"/>
                  </a:cubicBezTo>
                  <a:cubicBezTo>
                    <a:pt x="1130" y="1532"/>
                    <a:pt x="1517" y="967"/>
                    <a:pt x="2200" y="967"/>
                  </a:cubicBezTo>
                  <a:close/>
                  <a:moveTo>
                    <a:pt x="2200" y="1"/>
                  </a:moveTo>
                  <a:cubicBezTo>
                    <a:pt x="833" y="1"/>
                    <a:pt x="1" y="997"/>
                    <a:pt x="1" y="2171"/>
                  </a:cubicBezTo>
                  <a:cubicBezTo>
                    <a:pt x="1" y="3360"/>
                    <a:pt x="833" y="4355"/>
                    <a:pt x="2200" y="4355"/>
                  </a:cubicBezTo>
                  <a:cubicBezTo>
                    <a:pt x="3567" y="4355"/>
                    <a:pt x="4400" y="3360"/>
                    <a:pt x="4400" y="2171"/>
                  </a:cubicBezTo>
                  <a:cubicBezTo>
                    <a:pt x="4400" y="997"/>
                    <a:pt x="3567" y="1"/>
                    <a:pt x="2200"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1"/>
            <p:cNvSpPr/>
            <p:nvPr/>
          </p:nvSpPr>
          <p:spPr>
            <a:xfrm>
              <a:off x="3173980" y="933066"/>
              <a:ext cx="124793" cy="136266"/>
            </a:xfrm>
            <a:custGeom>
              <a:avLst/>
              <a:gdLst/>
              <a:ahLst/>
              <a:cxnLst/>
              <a:rect l="l" t="t" r="r" b="b"/>
              <a:pathLst>
                <a:path w="3894" h="4252" extrusionOk="0">
                  <a:moveTo>
                    <a:pt x="0" y="1"/>
                  </a:moveTo>
                  <a:lnTo>
                    <a:pt x="0" y="2943"/>
                  </a:lnTo>
                  <a:cubicBezTo>
                    <a:pt x="0" y="3761"/>
                    <a:pt x="431" y="4251"/>
                    <a:pt x="1338" y="4251"/>
                  </a:cubicBezTo>
                  <a:cubicBezTo>
                    <a:pt x="2021" y="4251"/>
                    <a:pt x="2512" y="3939"/>
                    <a:pt x="2794" y="3627"/>
                  </a:cubicBezTo>
                  <a:lnTo>
                    <a:pt x="2794" y="4147"/>
                  </a:lnTo>
                  <a:lnTo>
                    <a:pt x="3894" y="4147"/>
                  </a:lnTo>
                  <a:lnTo>
                    <a:pt x="3894" y="1"/>
                  </a:lnTo>
                  <a:lnTo>
                    <a:pt x="2794" y="1"/>
                  </a:lnTo>
                  <a:lnTo>
                    <a:pt x="2794" y="2810"/>
                  </a:lnTo>
                  <a:cubicBezTo>
                    <a:pt x="2616" y="3048"/>
                    <a:pt x="2274" y="3285"/>
                    <a:pt x="1858" y="3285"/>
                  </a:cubicBezTo>
                  <a:cubicBezTo>
                    <a:pt x="1382" y="3285"/>
                    <a:pt x="1085" y="3092"/>
                    <a:pt x="1085" y="2513"/>
                  </a:cubicBezTo>
                  <a:lnTo>
                    <a:pt x="1085"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1"/>
            <p:cNvSpPr/>
            <p:nvPr/>
          </p:nvSpPr>
          <p:spPr>
            <a:xfrm>
              <a:off x="3328289" y="929733"/>
              <a:ext cx="124793" cy="136266"/>
            </a:xfrm>
            <a:custGeom>
              <a:avLst/>
              <a:gdLst/>
              <a:ahLst/>
              <a:cxnLst/>
              <a:rect l="l" t="t" r="r" b="b"/>
              <a:pathLst>
                <a:path w="3894" h="4252" extrusionOk="0">
                  <a:moveTo>
                    <a:pt x="2556" y="1"/>
                  </a:moveTo>
                  <a:cubicBezTo>
                    <a:pt x="1873" y="1"/>
                    <a:pt x="1368" y="328"/>
                    <a:pt x="1100" y="640"/>
                  </a:cubicBezTo>
                  <a:lnTo>
                    <a:pt x="1100" y="105"/>
                  </a:lnTo>
                  <a:lnTo>
                    <a:pt x="0" y="105"/>
                  </a:lnTo>
                  <a:lnTo>
                    <a:pt x="0" y="4251"/>
                  </a:lnTo>
                  <a:lnTo>
                    <a:pt x="1100" y="4251"/>
                  </a:lnTo>
                  <a:lnTo>
                    <a:pt x="1100" y="1457"/>
                  </a:lnTo>
                  <a:cubicBezTo>
                    <a:pt x="1278" y="1205"/>
                    <a:pt x="1620" y="967"/>
                    <a:pt x="2051" y="967"/>
                  </a:cubicBezTo>
                  <a:cubicBezTo>
                    <a:pt x="2512" y="967"/>
                    <a:pt x="2809" y="1160"/>
                    <a:pt x="2809" y="1740"/>
                  </a:cubicBezTo>
                  <a:lnTo>
                    <a:pt x="2809" y="4251"/>
                  </a:lnTo>
                  <a:lnTo>
                    <a:pt x="3894" y="4251"/>
                  </a:lnTo>
                  <a:lnTo>
                    <a:pt x="3894" y="1324"/>
                  </a:lnTo>
                  <a:cubicBezTo>
                    <a:pt x="3894" y="521"/>
                    <a:pt x="3463" y="1"/>
                    <a:pt x="2556"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1"/>
            <p:cNvSpPr/>
            <p:nvPr/>
          </p:nvSpPr>
          <p:spPr>
            <a:xfrm>
              <a:off x="3475451" y="882111"/>
              <a:ext cx="135305" cy="187221"/>
            </a:xfrm>
            <a:custGeom>
              <a:avLst/>
              <a:gdLst/>
              <a:ahLst/>
              <a:cxnLst/>
              <a:rect l="l" t="t" r="r" b="b"/>
              <a:pathLst>
                <a:path w="4222" h="5842" extrusionOk="0">
                  <a:moveTo>
                    <a:pt x="2170" y="2453"/>
                  </a:moveTo>
                  <a:cubicBezTo>
                    <a:pt x="2542" y="2453"/>
                    <a:pt x="2943" y="2646"/>
                    <a:pt x="3121" y="2928"/>
                  </a:cubicBezTo>
                  <a:lnTo>
                    <a:pt x="3121" y="4400"/>
                  </a:lnTo>
                  <a:cubicBezTo>
                    <a:pt x="2943" y="4667"/>
                    <a:pt x="2542" y="4875"/>
                    <a:pt x="2170" y="4875"/>
                  </a:cubicBezTo>
                  <a:cubicBezTo>
                    <a:pt x="1561" y="4875"/>
                    <a:pt x="1130" y="4385"/>
                    <a:pt x="1130" y="3672"/>
                  </a:cubicBezTo>
                  <a:cubicBezTo>
                    <a:pt x="1130" y="2943"/>
                    <a:pt x="1561" y="2453"/>
                    <a:pt x="2170" y="2453"/>
                  </a:cubicBezTo>
                  <a:close/>
                  <a:moveTo>
                    <a:pt x="3121" y="1"/>
                  </a:moveTo>
                  <a:lnTo>
                    <a:pt x="3121" y="2126"/>
                  </a:lnTo>
                  <a:cubicBezTo>
                    <a:pt x="2794" y="1695"/>
                    <a:pt x="2334" y="1487"/>
                    <a:pt x="1843" y="1487"/>
                  </a:cubicBezTo>
                  <a:cubicBezTo>
                    <a:pt x="788" y="1487"/>
                    <a:pt x="0" y="2304"/>
                    <a:pt x="0" y="3672"/>
                  </a:cubicBezTo>
                  <a:cubicBezTo>
                    <a:pt x="0" y="5054"/>
                    <a:pt x="788" y="5841"/>
                    <a:pt x="1843" y="5841"/>
                  </a:cubicBezTo>
                  <a:cubicBezTo>
                    <a:pt x="2334"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1"/>
            <p:cNvSpPr/>
            <p:nvPr/>
          </p:nvSpPr>
          <p:spPr>
            <a:xfrm>
              <a:off x="3640720" y="929733"/>
              <a:ext cx="77170" cy="136266"/>
            </a:xfrm>
            <a:custGeom>
              <a:avLst/>
              <a:gdLst/>
              <a:ahLst/>
              <a:cxnLst/>
              <a:rect l="l" t="t" r="r" b="b"/>
              <a:pathLst>
                <a:path w="2408" h="4252" extrusionOk="0">
                  <a:moveTo>
                    <a:pt x="2408" y="1"/>
                  </a:moveTo>
                  <a:cubicBezTo>
                    <a:pt x="1888" y="1"/>
                    <a:pt x="1382" y="298"/>
                    <a:pt x="1085" y="670"/>
                  </a:cubicBezTo>
                  <a:lnTo>
                    <a:pt x="1085" y="105"/>
                  </a:lnTo>
                  <a:lnTo>
                    <a:pt x="0" y="105"/>
                  </a:lnTo>
                  <a:lnTo>
                    <a:pt x="0" y="4251"/>
                  </a:lnTo>
                  <a:lnTo>
                    <a:pt x="1085" y="4251"/>
                  </a:lnTo>
                  <a:lnTo>
                    <a:pt x="1085" y="1517"/>
                  </a:lnTo>
                  <a:cubicBezTo>
                    <a:pt x="1263" y="1249"/>
                    <a:pt x="1754" y="1041"/>
                    <a:pt x="2111" y="1041"/>
                  </a:cubicBezTo>
                  <a:cubicBezTo>
                    <a:pt x="2229" y="1041"/>
                    <a:pt x="2333" y="1041"/>
                    <a:pt x="2408" y="1071"/>
                  </a:cubicBezTo>
                  <a:lnTo>
                    <a:pt x="240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1"/>
            <p:cNvSpPr/>
            <p:nvPr/>
          </p:nvSpPr>
          <p:spPr>
            <a:xfrm>
              <a:off x="3725005" y="933066"/>
              <a:ext cx="144342" cy="187221"/>
            </a:xfrm>
            <a:custGeom>
              <a:avLst/>
              <a:gdLst/>
              <a:ahLst/>
              <a:cxnLst/>
              <a:rect l="l" t="t" r="r" b="b"/>
              <a:pathLst>
                <a:path w="4504" h="5842" extrusionOk="0">
                  <a:moveTo>
                    <a:pt x="1" y="1"/>
                  </a:moveTo>
                  <a:lnTo>
                    <a:pt x="1680" y="4207"/>
                  </a:lnTo>
                  <a:lnTo>
                    <a:pt x="1531" y="4563"/>
                  </a:lnTo>
                  <a:cubicBezTo>
                    <a:pt x="1427" y="4786"/>
                    <a:pt x="1234" y="4861"/>
                    <a:pt x="952" y="4861"/>
                  </a:cubicBezTo>
                  <a:cubicBezTo>
                    <a:pt x="848" y="4861"/>
                    <a:pt x="699" y="4831"/>
                    <a:pt x="610" y="4801"/>
                  </a:cubicBezTo>
                  <a:lnTo>
                    <a:pt x="447" y="5767"/>
                  </a:lnTo>
                  <a:cubicBezTo>
                    <a:pt x="580" y="5812"/>
                    <a:pt x="863" y="5841"/>
                    <a:pt x="982" y="5841"/>
                  </a:cubicBezTo>
                  <a:cubicBezTo>
                    <a:pt x="1695" y="5812"/>
                    <a:pt x="2245" y="5604"/>
                    <a:pt x="2557" y="4831"/>
                  </a:cubicBezTo>
                  <a:lnTo>
                    <a:pt x="4504" y="1"/>
                  </a:lnTo>
                  <a:lnTo>
                    <a:pt x="3330" y="1"/>
                  </a:lnTo>
                  <a:lnTo>
                    <a:pt x="2245" y="2884"/>
                  </a:lnTo>
                  <a:lnTo>
                    <a:pt x="1160"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1"/>
            <p:cNvSpPr/>
            <p:nvPr/>
          </p:nvSpPr>
          <p:spPr>
            <a:xfrm>
              <a:off x="3877423" y="932137"/>
              <a:ext cx="42880" cy="43360"/>
            </a:xfrm>
            <a:custGeom>
              <a:avLst/>
              <a:gdLst/>
              <a:ahLst/>
              <a:cxnLst/>
              <a:rect l="l" t="t" r="r" b="b"/>
              <a:pathLst>
                <a:path w="1338" h="1353" extrusionOk="0">
                  <a:moveTo>
                    <a:pt x="728" y="387"/>
                  </a:moveTo>
                  <a:cubicBezTo>
                    <a:pt x="788" y="387"/>
                    <a:pt x="862" y="446"/>
                    <a:pt x="862" y="535"/>
                  </a:cubicBezTo>
                  <a:cubicBezTo>
                    <a:pt x="862" y="610"/>
                    <a:pt x="788" y="669"/>
                    <a:pt x="728" y="669"/>
                  </a:cubicBezTo>
                  <a:lnTo>
                    <a:pt x="520" y="669"/>
                  </a:lnTo>
                  <a:lnTo>
                    <a:pt x="520" y="387"/>
                  </a:lnTo>
                  <a:close/>
                  <a:moveTo>
                    <a:pt x="416" y="297"/>
                  </a:moveTo>
                  <a:lnTo>
                    <a:pt x="416" y="1070"/>
                  </a:lnTo>
                  <a:lnTo>
                    <a:pt x="520" y="1070"/>
                  </a:lnTo>
                  <a:lnTo>
                    <a:pt x="520" y="758"/>
                  </a:lnTo>
                  <a:lnTo>
                    <a:pt x="654" y="758"/>
                  </a:lnTo>
                  <a:lnTo>
                    <a:pt x="847" y="1070"/>
                  </a:lnTo>
                  <a:lnTo>
                    <a:pt x="981" y="1070"/>
                  </a:lnTo>
                  <a:lnTo>
                    <a:pt x="788" y="758"/>
                  </a:lnTo>
                  <a:cubicBezTo>
                    <a:pt x="832" y="758"/>
                    <a:pt x="981" y="699"/>
                    <a:pt x="981" y="535"/>
                  </a:cubicBezTo>
                  <a:cubicBezTo>
                    <a:pt x="981" y="387"/>
                    <a:pt x="862" y="297"/>
                    <a:pt x="728" y="297"/>
                  </a:cubicBezTo>
                  <a:close/>
                  <a:moveTo>
                    <a:pt x="669" y="104"/>
                  </a:moveTo>
                  <a:cubicBezTo>
                    <a:pt x="981" y="104"/>
                    <a:pt x="1249" y="357"/>
                    <a:pt x="1249" y="684"/>
                  </a:cubicBezTo>
                  <a:cubicBezTo>
                    <a:pt x="1249" y="996"/>
                    <a:pt x="981" y="1249"/>
                    <a:pt x="669" y="1249"/>
                  </a:cubicBezTo>
                  <a:cubicBezTo>
                    <a:pt x="357" y="1249"/>
                    <a:pt x="89" y="996"/>
                    <a:pt x="89" y="684"/>
                  </a:cubicBezTo>
                  <a:cubicBezTo>
                    <a:pt x="89" y="357"/>
                    <a:pt x="357" y="104"/>
                    <a:pt x="669" y="104"/>
                  </a:cubicBezTo>
                  <a:close/>
                  <a:moveTo>
                    <a:pt x="669" y="0"/>
                  </a:moveTo>
                  <a:cubicBezTo>
                    <a:pt x="297" y="0"/>
                    <a:pt x="0" y="312"/>
                    <a:pt x="0" y="684"/>
                  </a:cubicBezTo>
                  <a:cubicBezTo>
                    <a:pt x="0" y="1055"/>
                    <a:pt x="297" y="1353"/>
                    <a:pt x="669" y="1353"/>
                  </a:cubicBezTo>
                  <a:cubicBezTo>
                    <a:pt x="1041" y="1353"/>
                    <a:pt x="1338" y="1055"/>
                    <a:pt x="1338" y="684"/>
                  </a:cubicBezTo>
                  <a:cubicBezTo>
                    <a:pt x="1338" y="312"/>
                    <a:pt x="1041" y="0"/>
                    <a:pt x="669"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61"/>
          <p:cNvSpPr/>
          <p:nvPr/>
        </p:nvSpPr>
        <p:spPr>
          <a:xfrm>
            <a:off x="3602426" y="1639500"/>
            <a:ext cx="664500" cy="939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856" name="Google Shape;856;p61"/>
          <p:cNvSpPr/>
          <p:nvPr/>
        </p:nvSpPr>
        <p:spPr>
          <a:xfrm>
            <a:off x="4353951" y="1640825"/>
            <a:ext cx="664500" cy="939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857" name="Google Shape;857;p61"/>
          <p:cNvSpPr/>
          <p:nvPr/>
        </p:nvSpPr>
        <p:spPr>
          <a:xfrm>
            <a:off x="5105476" y="1639500"/>
            <a:ext cx="664500" cy="939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858" name="Google Shape;858;p61"/>
          <p:cNvSpPr/>
          <p:nvPr/>
        </p:nvSpPr>
        <p:spPr>
          <a:xfrm>
            <a:off x="5258625" y="2158800"/>
            <a:ext cx="358200" cy="3582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1"/>
          <p:cNvSpPr/>
          <p:nvPr/>
        </p:nvSpPr>
        <p:spPr>
          <a:xfrm>
            <a:off x="3755575" y="1701600"/>
            <a:ext cx="358200" cy="358200"/>
          </a:xfrm>
          <a:prstGeom prst="cube">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1"/>
          <p:cNvSpPr/>
          <p:nvPr/>
        </p:nvSpPr>
        <p:spPr>
          <a:xfrm>
            <a:off x="4527924" y="1931525"/>
            <a:ext cx="358200" cy="3582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1"/>
          <p:cNvSpPr/>
          <p:nvPr/>
        </p:nvSpPr>
        <p:spPr>
          <a:xfrm>
            <a:off x="5857001" y="1640825"/>
            <a:ext cx="664500" cy="939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862" name="Google Shape;862;p61"/>
          <p:cNvSpPr/>
          <p:nvPr/>
        </p:nvSpPr>
        <p:spPr>
          <a:xfrm>
            <a:off x="6010150" y="1702925"/>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1"/>
          <p:cNvSpPr/>
          <p:nvPr/>
        </p:nvSpPr>
        <p:spPr>
          <a:xfrm>
            <a:off x="6608526" y="1640825"/>
            <a:ext cx="664500" cy="939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864" name="Google Shape;864;p61"/>
          <p:cNvSpPr/>
          <p:nvPr/>
        </p:nvSpPr>
        <p:spPr>
          <a:xfrm>
            <a:off x="6761675" y="1931525"/>
            <a:ext cx="358200" cy="358200"/>
          </a:xfrm>
          <a:prstGeom prst="cube">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1"/>
          <p:cNvSpPr/>
          <p:nvPr/>
        </p:nvSpPr>
        <p:spPr>
          <a:xfrm>
            <a:off x="3755575" y="2158800"/>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1"/>
          <p:cNvSpPr/>
          <p:nvPr/>
        </p:nvSpPr>
        <p:spPr>
          <a:xfrm>
            <a:off x="5258625" y="1701600"/>
            <a:ext cx="358200" cy="358200"/>
          </a:xfrm>
          <a:prstGeom prst="cube">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1"/>
          <p:cNvSpPr/>
          <p:nvPr/>
        </p:nvSpPr>
        <p:spPr>
          <a:xfrm>
            <a:off x="6010150" y="2158800"/>
            <a:ext cx="358200" cy="358200"/>
          </a:xfrm>
          <a:prstGeom prst="cube">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1"/>
          <p:cNvSpPr/>
          <p:nvPr/>
        </p:nvSpPr>
        <p:spPr>
          <a:xfrm>
            <a:off x="3602424" y="2976875"/>
            <a:ext cx="1157400" cy="10767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869" name="Google Shape;869;p61"/>
          <p:cNvSpPr/>
          <p:nvPr/>
        </p:nvSpPr>
        <p:spPr>
          <a:xfrm>
            <a:off x="4859024" y="2980300"/>
            <a:ext cx="1157400" cy="10767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870" name="Google Shape;870;p61"/>
          <p:cNvSpPr/>
          <p:nvPr/>
        </p:nvSpPr>
        <p:spPr>
          <a:xfrm>
            <a:off x="6115624" y="2980300"/>
            <a:ext cx="1157400" cy="10767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pic>
        <p:nvPicPr>
          <p:cNvPr id="871" name="Google Shape;871;p61"/>
          <p:cNvPicPr preferRelativeResize="0"/>
          <p:nvPr/>
        </p:nvPicPr>
        <p:blipFill>
          <a:blip r:embed="rId3">
            <a:alphaModFix/>
          </a:blip>
          <a:stretch>
            <a:fillRect/>
          </a:stretch>
        </p:blipFill>
        <p:spPr>
          <a:xfrm>
            <a:off x="3848875" y="3181673"/>
            <a:ext cx="664500" cy="667097"/>
          </a:xfrm>
          <a:prstGeom prst="rect">
            <a:avLst/>
          </a:prstGeom>
          <a:noFill/>
          <a:ln>
            <a:noFill/>
          </a:ln>
        </p:spPr>
      </p:pic>
      <p:pic>
        <p:nvPicPr>
          <p:cNvPr id="872" name="Google Shape;872;p61"/>
          <p:cNvPicPr preferRelativeResize="0"/>
          <p:nvPr/>
        </p:nvPicPr>
        <p:blipFill>
          <a:blip r:embed="rId3">
            <a:alphaModFix/>
          </a:blip>
          <a:stretch>
            <a:fillRect/>
          </a:stretch>
        </p:blipFill>
        <p:spPr>
          <a:xfrm>
            <a:off x="5120825" y="3185098"/>
            <a:ext cx="664500" cy="667097"/>
          </a:xfrm>
          <a:prstGeom prst="rect">
            <a:avLst/>
          </a:prstGeom>
          <a:noFill/>
          <a:ln>
            <a:noFill/>
          </a:ln>
        </p:spPr>
      </p:pic>
      <p:pic>
        <p:nvPicPr>
          <p:cNvPr id="873" name="Google Shape;873;p61"/>
          <p:cNvPicPr preferRelativeResize="0"/>
          <p:nvPr/>
        </p:nvPicPr>
        <p:blipFill>
          <a:blip r:embed="rId3">
            <a:alphaModFix/>
          </a:blip>
          <a:stretch>
            <a:fillRect/>
          </a:stretch>
        </p:blipFill>
        <p:spPr>
          <a:xfrm>
            <a:off x="6362075" y="3185098"/>
            <a:ext cx="664500" cy="667097"/>
          </a:xfrm>
          <a:prstGeom prst="rect">
            <a:avLst/>
          </a:prstGeom>
          <a:noFill/>
          <a:ln>
            <a:noFill/>
          </a:ln>
        </p:spPr>
      </p:pic>
      <p:cxnSp>
        <p:nvCxnSpPr>
          <p:cNvPr id="874" name="Google Shape;874;p61"/>
          <p:cNvCxnSpPr>
            <a:stCxn id="858" idx="3"/>
            <a:endCxn id="871" idx="0"/>
          </p:cNvCxnSpPr>
          <p:nvPr/>
        </p:nvCxnSpPr>
        <p:spPr>
          <a:xfrm rot="5400000">
            <a:off x="4454700" y="2243550"/>
            <a:ext cx="664800" cy="1211700"/>
          </a:xfrm>
          <a:prstGeom prst="curvedConnector3">
            <a:avLst>
              <a:gd name="adj1" fmla="val 49990"/>
            </a:avLst>
          </a:prstGeom>
          <a:noFill/>
          <a:ln w="9525" cap="flat" cmpd="sng">
            <a:solidFill>
              <a:schemeClr val="dk2"/>
            </a:solidFill>
            <a:prstDash val="solid"/>
            <a:round/>
            <a:headEnd type="none" w="med" len="med"/>
            <a:tailEnd type="none" w="med" len="med"/>
          </a:ln>
        </p:spPr>
      </p:cxnSp>
      <p:sp>
        <p:nvSpPr>
          <p:cNvPr id="875" name="Google Shape;875;p61"/>
          <p:cNvSpPr txBox="1"/>
          <p:nvPr/>
        </p:nvSpPr>
        <p:spPr>
          <a:xfrm>
            <a:off x="7557975" y="1799825"/>
            <a:ext cx="1443000" cy="6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Stateless Processes</a:t>
            </a:r>
            <a:endParaRPr>
              <a:latin typeface="Proxima Nova"/>
              <a:ea typeface="Proxima Nova"/>
              <a:cs typeface="Proxima Nova"/>
              <a:sym typeface="Proxima Nova"/>
            </a:endParaRPr>
          </a:p>
        </p:txBody>
      </p:sp>
      <p:sp>
        <p:nvSpPr>
          <p:cNvPr id="876" name="Google Shape;876;p61"/>
          <p:cNvSpPr txBox="1"/>
          <p:nvPr/>
        </p:nvSpPr>
        <p:spPr>
          <a:xfrm>
            <a:off x="7603325" y="3207850"/>
            <a:ext cx="1443000" cy="6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Stateful Backing Services</a:t>
            </a:r>
            <a:endParaRPr>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62"/>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Native Design - </a:t>
            </a:r>
            <a:endParaRPr/>
          </a:p>
          <a:p>
            <a:pPr marL="0" lvl="0" indent="0" algn="l" rtl="0">
              <a:spcBef>
                <a:spcPts val="0"/>
              </a:spcBef>
              <a:spcAft>
                <a:spcPts val="0"/>
              </a:spcAft>
              <a:buNone/>
            </a:pPr>
            <a:r>
              <a:rPr lang="en"/>
              <a:t>Port binding</a:t>
            </a:r>
            <a:endParaRPr/>
          </a:p>
        </p:txBody>
      </p:sp>
      <p:sp>
        <p:nvSpPr>
          <p:cNvPr id="882" name="Google Shape;882;p62"/>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a:t>Export Services via Port binding</a:t>
            </a:r>
            <a:endParaRPr/>
          </a:p>
        </p:txBody>
      </p:sp>
      <p:sp>
        <p:nvSpPr>
          <p:cNvPr id="883" name="Google Shape;883;p62"/>
          <p:cNvSpPr/>
          <p:nvPr/>
        </p:nvSpPr>
        <p:spPr>
          <a:xfrm>
            <a:off x="3410150" y="2913675"/>
            <a:ext cx="2902800" cy="2004600"/>
          </a:xfrm>
          <a:prstGeom prst="roundRect">
            <a:avLst>
              <a:gd name="adj" fmla="val 1883"/>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884" name="Google Shape;884;p62"/>
          <p:cNvSpPr/>
          <p:nvPr/>
        </p:nvSpPr>
        <p:spPr>
          <a:xfrm>
            <a:off x="4904475" y="3016796"/>
            <a:ext cx="1246800" cy="17877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885" name="Google Shape;885;p62"/>
          <p:cNvSpPr/>
          <p:nvPr/>
        </p:nvSpPr>
        <p:spPr>
          <a:xfrm>
            <a:off x="6117850" y="551675"/>
            <a:ext cx="2597700" cy="1607700"/>
          </a:xfrm>
          <a:prstGeom prst="roundRect">
            <a:avLst>
              <a:gd name="adj" fmla="val 4921"/>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pic>
        <p:nvPicPr>
          <p:cNvPr id="886" name="Google Shape;886;p62"/>
          <p:cNvPicPr preferRelativeResize="0"/>
          <p:nvPr/>
        </p:nvPicPr>
        <p:blipFill>
          <a:blip r:embed="rId3">
            <a:alphaModFix/>
          </a:blip>
          <a:stretch>
            <a:fillRect/>
          </a:stretch>
        </p:blipFill>
        <p:spPr>
          <a:xfrm>
            <a:off x="3797024" y="1083100"/>
            <a:ext cx="1648888" cy="544850"/>
          </a:xfrm>
          <a:prstGeom prst="rect">
            <a:avLst/>
          </a:prstGeom>
          <a:noFill/>
          <a:ln>
            <a:noFill/>
          </a:ln>
        </p:spPr>
      </p:pic>
      <p:cxnSp>
        <p:nvCxnSpPr>
          <p:cNvPr id="887" name="Google Shape;887;p62"/>
          <p:cNvCxnSpPr/>
          <p:nvPr/>
        </p:nvCxnSpPr>
        <p:spPr>
          <a:xfrm>
            <a:off x="3210050" y="2608750"/>
            <a:ext cx="5772600" cy="0"/>
          </a:xfrm>
          <a:prstGeom prst="straightConnector1">
            <a:avLst/>
          </a:prstGeom>
          <a:noFill/>
          <a:ln w="19050" cap="flat" cmpd="sng">
            <a:solidFill>
              <a:srgbClr val="CCCCCC"/>
            </a:solidFill>
            <a:prstDash val="solid"/>
            <a:round/>
            <a:headEnd type="none" w="med" len="med"/>
            <a:tailEnd type="none" w="med" len="med"/>
          </a:ln>
        </p:spPr>
      </p:cxnSp>
      <p:grpSp>
        <p:nvGrpSpPr>
          <p:cNvPr id="888" name="Google Shape;888;p62"/>
          <p:cNvGrpSpPr/>
          <p:nvPr/>
        </p:nvGrpSpPr>
        <p:grpSpPr>
          <a:xfrm>
            <a:off x="6330925" y="737875"/>
            <a:ext cx="516000" cy="1233000"/>
            <a:chOff x="5645125" y="737875"/>
            <a:chExt cx="516000" cy="1233000"/>
          </a:xfrm>
        </p:grpSpPr>
        <p:sp>
          <p:nvSpPr>
            <p:cNvPr id="889" name="Google Shape;889;p62"/>
            <p:cNvSpPr/>
            <p:nvPr/>
          </p:nvSpPr>
          <p:spPr>
            <a:xfrm>
              <a:off x="5645125" y="737875"/>
              <a:ext cx="516000" cy="1233000"/>
            </a:xfrm>
            <a:prstGeom prst="cube">
              <a:avLst>
                <a:gd name="adj" fmla="val 25000"/>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890" name="Google Shape;890;p62"/>
            <p:cNvSpPr txBox="1"/>
            <p:nvPr/>
          </p:nvSpPr>
          <p:spPr>
            <a:xfrm rot="-5400000">
              <a:off x="5419375" y="1313625"/>
              <a:ext cx="841800" cy="23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D9D9D9"/>
                  </a:solidFill>
                  <a:latin typeface="Proxima Nova"/>
                  <a:ea typeface="Proxima Nova"/>
                  <a:cs typeface="Proxima Nova"/>
                  <a:sym typeface="Proxima Nova"/>
                </a:rPr>
                <a:t>Monolith</a:t>
              </a:r>
              <a:endParaRPr sz="1000">
                <a:solidFill>
                  <a:srgbClr val="D9D9D9"/>
                </a:solidFill>
                <a:latin typeface="Proxima Nova"/>
                <a:ea typeface="Proxima Nova"/>
                <a:cs typeface="Proxima Nova"/>
                <a:sym typeface="Proxima Nova"/>
              </a:endParaRPr>
            </a:p>
          </p:txBody>
        </p:sp>
      </p:grpSp>
      <p:grpSp>
        <p:nvGrpSpPr>
          <p:cNvPr id="891" name="Google Shape;891;p62"/>
          <p:cNvGrpSpPr/>
          <p:nvPr/>
        </p:nvGrpSpPr>
        <p:grpSpPr>
          <a:xfrm>
            <a:off x="7158625" y="737875"/>
            <a:ext cx="516000" cy="1233000"/>
            <a:chOff x="5645125" y="737875"/>
            <a:chExt cx="516000" cy="1233000"/>
          </a:xfrm>
        </p:grpSpPr>
        <p:sp>
          <p:nvSpPr>
            <p:cNvPr id="892" name="Google Shape;892;p62"/>
            <p:cNvSpPr/>
            <p:nvPr/>
          </p:nvSpPr>
          <p:spPr>
            <a:xfrm>
              <a:off x="5645125" y="737875"/>
              <a:ext cx="516000" cy="1233000"/>
            </a:xfrm>
            <a:prstGeom prst="cube">
              <a:avLst>
                <a:gd name="adj" fmla="val 25000"/>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893" name="Google Shape;893;p62"/>
            <p:cNvSpPr txBox="1"/>
            <p:nvPr/>
          </p:nvSpPr>
          <p:spPr>
            <a:xfrm rot="-5400000">
              <a:off x="5419375" y="1313625"/>
              <a:ext cx="841800" cy="233100"/>
            </a:xfrm>
            <a:prstGeom prst="rect">
              <a:avLst/>
            </a:prstGeom>
            <a:solidFill>
              <a:srgbClr val="99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D9D9D9"/>
                  </a:solidFill>
                  <a:latin typeface="Proxima Nova"/>
                  <a:ea typeface="Proxima Nova"/>
                  <a:cs typeface="Proxima Nova"/>
                  <a:sym typeface="Proxima Nova"/>
                </a:rPr>
                <a:t>Monolith</a:t>
              </a:r>
              <a:endParaRPr sz="1000">
                <a:solidFill>
                  <a:srgbClr val="D9D9D9"/>
                </a:solidFill>
                <a:latin typeface="Proxima Nova"/>
                <a:ea typeface="Proxima Nova"/>
                <a:cs typeface="Proxima Nova"/>
                <a:sym typeface="Proxima Nova"/>
              </a:endParaRPr>
            </a:p>
          </p:txBody>
        </p:sp>
      </p:grpSp>
      <p:grpSp>
        <p:nvGrpSpPr>
          <p:cNvPr id="894" name="Google Shape;894;p62"/>
          <p:cNvGrpSpPr/>
          <p:nvPr/>
        </p:nvGrpSpPr>
        <p:grpSpPr>
          <a:xfrm>
            <a:off x="7986325" y="737875"/>
            <a:ext cx="516000" cy="1233000"/>
            <a:chOff x="5645125" y="737875"/>
            <a:chExt cx="516000" cy="1233000"/>
          </a:xfrm>
        </p:grpSpPr>
        <p:sp>
          <p:nvSpPr>
            <p:cNvPr id="895" name="Google Shape;895;p62"/>
            <p:cNvSpPr/>
            <p:nvPr/>
          </p:nvSpPr>
          <p:spPr>
            <a:xfrm>
              <a:off x="5645125" y="737875"/>
              <a:ext cx="516000" cy="1233000"/>
            </a:xfrm>
            <a:prstGeom prst="cube">
              <a:avLst>
                <a:gd name="adj" fmla="val 25000"/>
              </a:avLst>
            </a:pr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896" name="Google Shape;896;p62"/>
            <p:cNvSpPr txBox="1"/>
            <p:nvPr/>
          </p:nvSpPr>
          <p:spPr>
            <a:xfrm rot="-5400000">
              <a:off x="5419375" y="1313625"/>
              <a:ext cx="841800" cy="233100"/>
            </a:xfrm>
            <a:prstGeom prst="rect">
              <a:avLst/>
            </a:prstGeom>
            <a:solidFill>
              <a:srgbClr val="66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D9D9D9"/>
                  </a:solidFill>
                  <a:latin typeface="Proxima Nova"/>
                  <a:ea typeface="Proxima Nova"/>
                  <a:cs typeface="Proxima Nova"/>
                  <a:sym typeface="Proxima Nova"/>
                </a:rPr>
                <a:t>Monolith</a:t>
              </a:r>
              <a:endParaRPr sz="1000">
                <a:solidFill>
                  <a:srgbClr val="D9D9D9"/>
                </a:solidFill>
                <a:latin typeface="Proxima Nova"/>
                <a:ea typeface="Proxima Nova"/>
                <a:cs typeface="Proxima Nova"/>
                <a:sym typeface="Proxima Nova"/>
              </a:endParaRPr>
            </a:p>
          </p:txBody>
        </p:sp>
      </p:grpSp>
      <p:sp>
        <p:nvSpPr>
          <p:cNvPr id="897" name="Google Shape;897;p62"/>
          <p:cNvSpPr txBox="1"/>
          <p:nvPr/>
        </p:nvSpPr>
        <p:spPr>
          <a:xfrm>
            <a:off x="6256675" y="231250"/>
            <a:ext cx="664500" cy="35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Source Code Pro"/>
                <a:ea typeface="Source Code Pro"/>
                <a:cs typeface="Source Code Pro"/>
                <a:sym typeface="Source Code Pro"/>
              </a:rPr>
              <a:t>7001</a:t>
            </a:r>
            <a:endParaRPr sz="1000">
              <a:latin typeface="Source Code Pro"/>
              <a:ea typeface="Source Code Pro"/>
              <a:cs typeface="Source Code Pro"/>
              <a:sym typeface="Source Code Pro"/>
            </a:endParaRPr>
          </a:p>
        </p:txBody>
      </p:sp>
      <p:sp>
        <p:nvSpPr>
          <p:cNvPr id="898" name="Google Shape;898;p62"/>
          <p:cNvSpPr txBox="1"/>
          <p:nvPr/>
        </p:nvSpPr>
        <p:spPr>
          <a:xfrm>
            <a:off x="7084450" y="231250"/>
            <a:ext cx="664500" cy="35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Source Code Pro"/>
                <a:ea typeface="Source Code Pro"/>
                <a:cs typeface="Source Code Pro"/>
                <a:sym typeface="Source Code Pro"/>
              </a:rPr>
              <a:t>8001</a:t>
            </a:r>
            <a:endParaRPr sz="1000">
              <a:latin typeface="Source Code Pro"/>
              <a:ea typeface="Source Code Pro"/>
              <a:cs typeface="Source Code Pro"/>
              <a:sym typeface="Source Code Pro"/>
            </a:endParaRPr>
          </a:p>
        </p:txBody>
      </p:sp>
      <p:sp>
        <p:nvSpPr>
          <p:cNvPr id="899" name="Google Shape;899;p62"/>
          <p:cNvSpPr txBox="1"/>
          <p:nvPr/>
        </p:nvSpPr>
        <p:spPr>
          <a:xfrm>
            <a:off x="7873121" y="231250"/>
            <a:ext cx="664500" cy="35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Source Code Pro"/>
                <a:ea typeface="Source Code Pro"/>
                <a:cs typeface="Source Code Pro"/>
                <a:sym typeface="Source Code Pro"/>
              </a:rPr>
              <a:t>9001</a:t>
            </a:r>
            <a:endParaRPr sz="1000">
              <a:latin typeface="Source Code Pro"/>
              <a:ea typeface="Source Code Pro"/>
              <a:cs typeface="Source Code Pro"/>
              <a:sym typeface="Source Code Pro"/>
            </a:endParaRPr>
          </a:p>
        </p:txBody>
      </p:sp>
      <p:grpSp>
        <p:nvGrpSpPr>
          <p:cNvPr id="900" name="Google Shape;900;p62"/>
          <p:cNvGrpSpPr/>
          <p:nvPr/>
        </p:nvGrpSpPr>
        <p:grpSpPr>
          <a:xfrm>
            <a:off x="5065320" y="3128328"/>
            <a:ext cx="855188" cy="750600"/>
            <a:chOff x="5207387" y="3692725"/>
            <a:chExt cx="855188" cy="750600"/>
          </a:xfrm>
        </p:grpSpPr>
        <p:sp>
          <p:nvSpPr>
            <p:cNvPr id="901" name="Google Shape;901;p62"/>
            <p:cNvSpPr/>
            <p:nvPr/>
          </p:nvSpPr>
          <p:spPr>
            <a:xfrm>
              <a:off x="5212375" y="3692725"/>
              <a:ext cx="850200" cy="750600"/>
            </a:xfrm>
            <a:prstGeom prst="cube">
              <a:avLst>
                <a:gd name="adj" fmla="val 25000"/>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2" name="Google Shape;902;p62"/>
            <p:cNvPicPr preferRelativeResize="0"/>
            <p:nvPr/>
          </p:nvPicPr>
          <p:blipFill>
            <a:blip r:embed="rId4">
              <a:alphaModFix/>
            </a:blip>
            <a:stretch>
              <a:fillRect/>
            </a:stretch>
          </p:blipFill>
          <p:spPr>
            <a:xfrm>
              <a:off x="5207387" y="3977875"/>
              <a:ext cx="640975" cy="330575"/>
            </a:xfrm>
            <a:prstGeom prst="rect">
              <a:avLst/>
            </a:prstGeom>
            <a:noFill/>
            <a:ln>
              <a:noFill/>
            </a:ln>
          </p:spPr>
        </p:pic>
      </p:grpSp>
      <p:grpSp>
        <p:nvGrpSpPr>
          <p:cNvPr id="903" name="Google Shape;903;p62"/>
          <p:cNvGrpSpPr/>
          <p:nvPr/>
        </p:nvGrpSpPr>
        <p:grpSpPr>
          <a:xfrm>
            <a:off x="5084675" y="3953060"/>
            <a:ext cx="850200" cy="750600"/>
            <a:chOff x="5364775" y="3845125"/>
            <a:chExt cx="850200" cy="750600"/>
          </a:xfrm>
        </p:grpSpPr>
        <p:sp>
          <p:nvSpPr>
            <p:cNvPr id="904" name="Google Shape;904;p62"/>
            <p:cNvSpPr/>
            <p:nvPr/>
          </p:nvSpPr>
          <p:spPr>
            <a:xfrm>
              <a:off x="5364775" y="3845125"/>
              <a:ext cx="850200" cy="7506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5" name="Google Shape;905;p62"/>
            <p:cNvPicPr preferRelativeResize="0"/>
            <p:nvPr/>
          </p:nvPicPr>
          <p:blipFill>
            <a:blip r:embed="rId5">
              <a:alphaModFix/>
            </a:blip>
            <a:stretch>
              <a:fillRect/>
            </a:stretch>
          </p:blipFill>
          <p:spPr>
            <a:xfrm>
              <a:off x="5407629" y="4101901"/>
              <a:ext cx="664500" cy="442554"/>
            </a:xfrm>
            <a:prstGeom prst="rect">
              <a:avLst/>
            </a:prstGeom>
            <a:noFill/>
            <a:ln>
              <a:noFill/>
            </a:ln>
          </p:spPr>
        </p:pic>
      </p:grpSp>
      <p:sp>
        <p:nvSpPr>
          <p:cNvPr id="906" name="Google Shape;906;p62"/>
          <p:cNvSpPr/>
          <p:nvPr/>
        </p:nvSpPr>
        <p:spPr>
          <a:xfrm>
            <a:off x="3523100" y="3022121"/>
            <a:ext cx="1246800" cy="17877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grpSp>
        <p:nvGrpSpPr>
          <p:cNvPr id="907" name="Google Shape;907;p62"/>
          <p:cNvGrpSpPr/>
          <p:nvPr/>
        </p:nvGrpSpPr>
        <p:grpSpPr>
          <a:xfrm>
            <a:off x="3721400" y="3589550"/>
            <a:ext cx="850200" cy="750600"/>
            <a:chOff x="5517175" y="3997525"/>
            <a:chExt cx="850200" cy="750600"/>
          </a:xfrm>
        </p:grpSpPr>
        <p:sp>
          <p:nvSpPr>
            <p:cNvPr id="908" name="Google Shape;908;p62"/>
            <p:cNvSpPr/>
            <p:nvPr/>
          </p:nvSpPr>
          <p:spPr>
            <a:xfrm>
              <a:off x="5517175" y="3997525"/>
              <a:ext cx="850200" cy="750600"/>
            </a:xfrm>
            <a:prstGeom prst="cube">
              <a:avLst>
                <a:gd name="adj"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9" name="Google Shape;909;p62"/>
            <p:cNvPicPr preferRelativeResize="0"/>
            <p:nvPr/>
          </p:nvPicPr>
          <p:blipFill>
            <a:blip r:embed="rId6">
              <a:alphaModFix/>
            </a:blip>
            <a:stretch>
              <a:fillRect/>
            </a:stretch>
          </p:blipFill>
          <p:spPr>
            <a:xfrm>
              <a:off x="5588675" y="4209600"/>
              <a:ext cx="502475" cy="502475"/>
            </a:xfrm>
            <a:prstGeom prst="rect">
              <a:avLst/>
            </a:prstGeom>
            <a:noFill/>
            <a:ln>
              <a:noFill/>
            </a:ln>
          </p:spPr>
        </p:pic>
      </p:grpSp>
      <p:grpSp>
        <p:nvGrpSpPr>
          <p:cNvPr id="910" name="Google Shape;910;p62"/>
          <p:cNvGrpSpPr/>
          <p:nvPr/>
        </p:nvGrpSpPr>
        <p:grpSpPr>
          <a:xfrm>
            <a:off x="6472815" y="2921729"/>
            <a:ext cx="2507836" cy="530825"/>
            <a:chOff x="1265103" y="558271"/>
            <a:chExt cx="2655199" cy="562017"/>
          </a:xfrm>
        </p:grpSpPr>
        <p:sp>
          <p:nvSpPr>
            <p:cNvPr id="911" name="Google Shape;911;p62"/>
            <p:cNvSpPr/>
            <p:nvPr/>
          </p:nvSpPr>
          <p:spPr>
            <a:xfrm>
              <a:off x="1265103" y="785456"/>
              <a:ext cx="404856" cy="280544"/>
            </a:xfrm>
            <a:custGeom>
              <a:avLst/>
              <a:gdLst/>
              <a:ahLst/>
              <a:cxnLst/>
              <a:rect l="l" t="t" r="r" b="b"/>
              <a:pathLst>
                <a:path w="12633" h="8754" extrusionOk="0">
                  <a:moveTo>
                    <a:pt x="6317" y="0"/>
                  </a:moveTo>
                  <a:cubicBezTo>
                    <a:pt x="2825" y="0"/>
                    <a:pt x="1" y="2839"/>
                    <a:pt x="1" y="6316"/>
                  </a:cubicBezTo>
                  <a:cubicBezTo>
                    <a:pt x="1" y="6896"/>
                    <a:pt x="75" y="7460"/>
                    <a:pt x="224" y="7995"/>
                  </a:cubicBezTo>
                  <a:cubicBezTo>
                    <a:pt x="283" y="8203"/>
                    <a:pt x="343" y="8397"/>
                    <a:pt x="417" y="8590"/>
                  </a:cubicBezTo>
                  <a:cubicBezTo>
                    <a:pt x="462" y="8694"/>
                    <a:pt x="551" y="8753"/>
                    <a:pt x="655" y="8753"/>
                  </a:cubicBezTo>
                  <a:lnTo>
                    <a:pt x="2379" y="8753"/>
                  </a:lnTo>
                  <a:cubicBezTo>
                    <a:pt x="2572" y="8753"/>
                    <a:pt x="2706" y="8545"/>
                    <a:pt x="2616" y="8367"/>
                  </a:cubicBezTo>
                  <a:cubicBezTo>
                    <a:pt x="2542" y="8248"/>
                    <a:pt x="2483" y="8129"/>
                    <a:pt x="2423" y="7995"/>
                  </a:cubicBezTo>
                  <a:cubicBezTo>
                    <a:pt x="2200" y="7475"/>
                    <a:pt x="2081" y="6910"/>
                    <a:pt x="2081" y="6316"/>
                  </a:cubicBezTo>
                  <a:cubicBezTo>
                    <a:pt x="2081" y="3983"/>
                    <a:pt x="3984" y="2081"/>
                    <a:pt x="6317" y="2081"/>
                  </a:cubicBezTo>
                  <a:cubicBezTo>
                    <a:pt x="8650" y="2081"/>
                    <a:pt x="10552" y="3983"/>
                    <a:pt x="10552" y="6316"/>
                  </a:cubicBezTo>
                  <a:cubicBezTo>
                    <a:pt x="10552" y="6910"/>
                    <a:pt x="10419" y="7475"/>
                    <a:pt x="10196" y="7995"/>
                  </a:cubicBezTo>
                  <a:cubicBezTo>
                    <a:pt x="10151" y="8129"/>
                    <a:pt x="10077" y="8263"/>
                    <a:pt x="10002" y="8397"/>
                  </a:cubicBezTo>
                  <a:cubicBezTo>
                    <a:pt x="9913" y="8560"/>
                    <a:pt x="10032" y="8753"/>
                    <a:pt x="10225" y="8753"/>
                  </a:cubicBezTo>
                  <a:lnTo>
                    <a:pt x="11979" y="8753"/>
                  </a:lnTo>
                  <a:cubicBezTo>
                    <a:pt x="12083" y="8753"/>
                    <a:pt x="12172" y="8694"/>
                    <a:pt x="12202" y="8605"/>
                  </a:cubicBezTo>
                  <a:cubicBezTo>
                    <a:pt x="12276" y="8397"/>
                    <a:pt x="12351" y="8203"/>
                    <a:pt x="12410" y="7995"/>
                  </a:cubicBezTo>
                  <a:cubicBezTo>
                    <a:pt x="12559" y="7460"/>
                    <a:pt x="12633" y="6896"/>
                    <a:pt x="12633" y="6316"/>
                  </a:cubicBezTo>
                  <a:cubicBezTo>
                    <a:pt x="12633" y="2839"/>
                    <a:pt x="9794" y="0"/>
                    <a:pt x="6317"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2"/>
            <p:cNvSpPr/>
            <p:nvPr/>
          </p:nvSpPr>
          <p:spPr>
            <a:xfrm>
              <a:off x="1441332" y="718765"/>
              <a:ext cx="514394" cy="347235"/>
            </a:xfrm>
            <a:custGeom>
              <a:avLst/>
              <a:gdLst/>
              <a:ahLst/>
              <a:cxnLst/>
              <a:rect l="l" t="t" r="r" b="b"/>
              <a:pathLst>
                <a:path w="16051" h="10835" extrusionOk="0">
                  <a:moveTo>
                    <a:pt x="8026" y="1"/>
                  </a:moveTo>
                  <a:cubicBezTo>
                    <a:pt x="3597" y="1"/>
                    <a:pt x="1" y="3597"/>
                    <a:pt x="1" y="8025"/>
                  </a:cubicBezTo>
                  <a:cubicBezTo>
                    <a:pt x="1" y="8724"/>
                    <a:pt x="105" y="9408"/>
                    <a:pt x="268" y="10061"/>
                  </a:cubicBezTo>
                  <a:cubicBezTo>
                    <a:pt x="327" y="10270"/>
                    <a:pt x="387" y="10463"/>
                    <a:pt x="461" y="10671"/>
                  </a:cubicBezTo>
                  <a:cubicBezTo>
                    <a:pt x="491" y="10775"/>
                    <a:pt x="595" y="10834"/>
                    <a:pt x="699" y="10834"/>
                  </a:cubicBezTo>
                  <a:lnTo>
                    <a:pt x="2393" y="10834"/>
                  </a:lnTo>
                  <a:cubicBezTo>
                    <a:pt x="2572" y="10834"/>
                    <a:pt x="2705" y="10641"/>
                    <a:pt x="2616" y="10478"/>
                  </a:cubicBezTo>
                  <a:cubicBezTo>
                    <a:pt x="2557" y="10344"/>
                    <a:pt x="2497" y="10195"/>
                    <a:pt x="2453" y="10061"/>
                  </a:cubicBezTo>
                  <a:cubicBezTo>
                    <a:pt x="2215" y="9422"/>
                    <a:pt x="2081" y="8739"/>
                    <a:pt x="2081" y="8025"/>
                  </a:cubicBezTo>
                  <a:cubicBezTo>
                    <a:pt x="2081" y="4741"/>
                    <a:pt x="4756" y="2081"/>
                    <a:pt x="8026" y="2081"/>
                  </a:cubicBezTo>
                  <a:cubicBezTo>
                    <a:pt x="11295" y="2081"/>
                    <a:pt x="13970" y="4741"/>
                    <a:pt x="13970" y="8025"/>
                  </a:cubicBezTo>
                  <a:cubicBezTo>
                    <a:pt x="13970" y="8739"/>
                    <a:pt x="13836" y="9422"/>
                    <a:pt x="13598" y="10061"/>
                  </a:cubicBezTo>
                  <a:cubicBezTo>
                    <a:pt x="13539" y="10210"/>
                    <a:pt x="13480" y="10359"/>
                    <a:pt x="13420" y="10492"/>
                  </a:cubicBezTo>
                  <a:cubicBezTo>
                    <a:pt x="13346" y="10656"/>
                    <a:pt x="13465" y="10834"/>
                    <a:pt x="13643" y="10834"/>
                  </a:cubicBezTo>
                  <a:lnTo>
                    <a:pt x="15367" y="10834"/>
                  </a:lnTo>
                  <a:cubicBezTo>
                    <a:pt x="15471" y="10834"/>
                    <a:pt x="15560" y="10775"/>
                    <a:pt x="15590" y="10671"/>
                  </a:cubicBezTo>
                  <a:cubicBezTo>
                    <a:pt x="15664" y="10478"/>
                    <a:pt x="15724" y="10270"/>
                    <a:pt x="15783" y="10061"/>
                  </a:cubicBezTo>
                  <a:cubicBezTo>
                    <a:pt x="15947" y="9408"/>
                    <a:pt x="16051" y="8724"/>
                    <a:pt x="16051" y="8025"/>
                  </a:cubicBezTo>
                  <a:cubicBezTo>
                    <a:pt x="16051" y="3597"/>
                    <a:pt x="12454" y="1"/>
                    <a:pt x="8026" y="1"/>
                  </a:cubicBezTo>
                  <a:close/>
                </a:path>
              </a:pathLst>
            </a:custGeom>
            <a:solidFill>
              <a:srgbClr val="1AB1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2"/>
            <p:cNvSpPr/>
            <p:nvPr/>
          </p:nvSpPr>
          <p:spPr>
            <a:xfrm>
              <a:off x="1385121" y="558271"/>
              <a:ext cx="455844" cy="338646"/>
            </a:xfrm>
            <a:custGeom>
              <a:avLst/>
              <a:gdLst/>
              <a:ahLst/>
              <a:cxnLst/>
              <a:rect l="l" t="t" r="r" b="b"/>
              <a:pathLst>
                <a:path w="14224" h="10567" extrusionOk="0">
                  <a:moveTo>
                    <a:pt x="7105" y="0"/>
                  </a:moveTo>
                  <a:cubicBezTo>
                    <a:pt x="3196" y="0"/>
                    <a:pt x="1" y="3195"/>
                    <a:pt x="1" y="7119"/>
                  </a:cubicBezTo>
                  <a:cubicBezTo>
                    <a:pt x="1" y="7342"/>
                    <a:pt x="16" y="7550"/>
                    <a:pt x="31" y="7773"/>
                  </a:cubicBezTo>
                  <a:lnTo>
                    <a:pt x="2126" y="7773"/>
                  </a:lnTo>
                  <a:cubicBezTo>
                    <a:pt x="2096" y="7550"/>
                    <a:pt x="2081" y="7342"/>
                    <a:pt x="2081" y="7119"/>
                  </a:cubicBezTo>
                  <a:cubicBezTo>
                    <a:pt x="2081" y="4340"/>
                    <a:pt x="4340" y="2096"/>
                    <a:pt x="7105" y="2096"/>
                  </a:cubicBezTo>
                  <a:cubicBezTo>
                    <a:pt x="9884" y="2096"/>
                    <a:pt x="12142" y="4340"/>
                    <a:pt x="12142" y="7119"/>
                  </a:cubicBezTo>
                  <a:cubicBezTo>
                    <a:pt x="12142" y="7208"/>
                    <a:pt x="12128" y="7297"/>
                    <a:pt x="12128" y="7386"/>
                  </a:cubicBezTo>
                  <a:cubicBezTo>
                    <a:pt x="12068" y="8412"/>
                    <a:pt x="11711" y="9363"/>
                    <a:pt x="11117" y="10136"/>
                  </a:cubicBezTo>
                  <a:cubicBezTo>
                    <a:pt x="10983" y="10314"/>
                    <a:pt x="11117" y="10567"/>
                    <a:pt x="11340" y="10567"/>
                  </a:cubicBezTo>
                  <a:lnTo>
                    <a:pt x="13153" y="10567"/>
                  </a:lnTo>
                  <a:cubicBezTo>
                    <a:pt x="13257" y="10567"/>
                    <a:pt x="13346" y="10522"/>
                    <a:pt x="13391" y="10433"/>
                  </a:cubicBezTo>
                  <a:cubicBezTo>
                    <a:pt x="13881" y="9511"/>
                    <a:pt x="14164" y="8486"/>
                    <a:pt x="14208" y="7386"/>
                  </a:cubicBezTo>
                  <a:cubicBezTo>
                    <a:pt x="14208" y="7297"/>
                    <a:pt x="14223" y="7208"/>
                    <a:pt x="14223" y="7119"/>
                  </a:cubicBezTo>
                  <a:cubicBezTo>
                    <a:pt x="14223" y="3195"/>
                    <a:pt x="11028" y="0"/>
                    <a:pt x="7105"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2"/>
            <p:cNvSpPr/>
            <p:nvPr/>
          </p:nvSpPr>
          <p:spPr>
            <a:xfrm>
              <a:off x="2083821" y="620667"/>
              <a:ext cx="131459" cy="183857"/>
            </a:xfrm>
            <a:custGeom>
              <a:avLst/>
              <a:gdLst/>
              <a:ahLst/>
              <a:cxnLst/>
              <a:rect l="l" t="t" r="r" b="b"/>
              <a:pathLst>
                <a:path w="4102" h="5737" extrusionOk="0">
                  <a:moveTo>
                    <a:pt x="2215" y="624"/>
                  </a:moveTo>
                  <a:cubicBezTo>
                    <a:pt x="2898" y="624"/>
                    <a:pt x="3359" y="1085"/>
                    <a:pt x="3359" y="1724"/>
                  </a:cubicBezTo>
                  <a:cubicBezTo>
                    <a:pt x="3359" y="2363"/>
                    <a:pt x="2898" y="2809"/>
                    <a:pt x="2215" y="2809"/>
                  </a:cubicBezTo>
                  <a:lnTo>
                    <a:pt x="714" y="2809"/>
                  </a:lnTo>
                  <a:lnTo>
                    <a:pt x="714" y="624"/>
                  </a:lnTo>
                  <a:close/>
                  <a:moveTo>
                    <a:pt x="0" y="0"/>
                  </a:moveTo>
                  <a:lnTo>
                    <a:pt x="0" y="5737"/>
                  </a:lnTo>
                  <a:lnTo>
                    <a:pt x="714" y="5737"/>
                  </a:lnTo>
                  <a:lnTo>
                    <a:pt x="714" y="3448"/>
                  </a:lnTo>
                  <a:lnTo>
                    <a:pt x="2304" y="3448"/>
                  </a:lnTo>
                  <a:cubicBezTo>
                    <a:pt x="3433" y="3448"/>
                    <a:pt x="4102" y="2660"/>
                    <a:pt x="4102" y="1724"/>
                  </a:cubicBezTo>
                  <a:cubicBezTo>
                    <a:pt x="4102" y="788"/>
                    <a:pt x="3448" y="0"/>
                    <a:pt x="2304"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2"/>
            <p:cNvSpPr/>
            <p:nvPr/>
          </p:nvSpPr>
          <p:spPr>
            <a:xfrm>
              <a:off x="2235726" y="624481"/>
              <a:ext cx="27657" cy="180043"/>
            </a:xfrm>
            <a:custGeom>
              <a:avLst/>
              <a:gdLst/>
              <a:ahLst/>
              <a:cxnLst/>
              <a:rect l="l" t="t" r="r" b="b"/>
              <a:pathLst>
                <a:path w="863" h="5618" extrusionOk="0">
                  <a:moveTo>
                    <a:pt x="432" y="0"/>
                  </a:moveTo>
                  <a:cubicBezTo>
                    <a:pt x="194" y="0"/>
                    <a:pt x="1" y="193"/>
                    <a:pt x="1" y="431"/>
                  </a:cubicBezTo>
                  <a:cubicBezTo>
                    <a:pt x="1" y="669"/>
                    <a:pt x="194" y="862"/>
                    <a:pt x="432" y="862"/>
                  </a:cubicBezTo>
                  <a:cubicBezTo>
                    <a:pt x="670" y="862"/>
                    <a:pt x="863" y="669"/>
                    <a:pt x="863" y="431"/>
                  </a:cubicBezTo>
                  <a:cubicBezTo>
                    <a:pt x="863" y="193"/>
                    <a:pt x="670" y="0"/>
                    <a:pt x="432" y="0"/>
                  </a:cubicBezTo>
                  <a:close/>
                  <a:moveTo>
                    <a:pt x="120" y="1456"/>
                  </a:moveTo>
                  <a:lnTo>
                    <a:pt x="120" y="5618"/>
                  </a:lnTo>
                  <a:lnTo>
                    <a:pt x="759" y="5618"/>
                  </a:lnTo>
                  <a:lnTo>
                    <a:pt x="759" y="1456"/>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2"/>
            <p:cNvSpPr/>
            <p:nvPr/>
          </p:nvSpPr>
          <p:spPr>
            <a:xfrm>
              <a:off x="2279567" y="671142"/>
              <a:ext cx="133382" cy="133382"/>
            </a:xfrm>
            <a:custGeom>
              <a:avLst/>
              <a:gdLst/>
              <a:ahLst/>
              <a:cxnLst/>
              <a:rect l="l" t="t" r="r" b="b"/>
              <a:pathLst>
                <a:path w="4162" h="4162" extrusionOk="0">
                  <a:moveTo>
                    <a:pt x="0" y="0"/>
                  </a:moveTo>
                  <a:lnTo>
                    <a:pt x="1739" y="4162"/>
                  </a:lnTo>
                  <a:lnTo>
                    <a:pt x="2437" y="4162"/>
                  </a:lnTo>
                  <a:lnTo>
                    <a:pt x="4161" y="0"/>
                  </a:lnTo>
                  <a:lnTo>
                    <a:pt x="3463" y="0"/>
                  </a:lnTo>
                  <a:lnTo>
                    <a:pt x="2081" y="3404"/>
                  </a:lnTo>
                  <a:lnTo>
                    <a:pt x="699"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2"/>
            <p:cNvSpPr/>
            <p:nvPr/>
          </p:nvSpPr>
          <p:spPr>
            <a:xfrm>
              <a:off x="2419582" y="667809"/>
              <a:ext cx="131940" cy="139567"/>
            </a:xfrm>
            <a:custGeom>
              <a:avLst/>
              <a:gdLst/>
              <a:ahLst/>
              <a:cxnLst/>
              <a:rect l="l" t="t" r="r" b="b"/>
              <a:pathLst>
                <a:path w="4117" h="4355" extrusionOk="0">
                  <a:moveTo>
                    <a:pt x="2051" y="580"/>
                  </a:moveTo>
                  <a:cubicBezTo>
                    <a:pt x="2943" y="580"/>
                    <a:pt x="3433" y="1338"/>
                    <a:pt x="3433" y="2185"/>
                  </a:cubicBezTo>
                  <a:cubicBezTo>
                    <a:pt x="3433" y="3032"/>
                    <a:pt x="2943" y="3790"/>
                    <a:pt x="2051" y="3790"/>
                  </a:cubicBezTo>
                  <a:cubicBezTo>
                    <a:pt x="1174" y="3790"/>
                    <a:pt x="669" y="3032"/>
                    <a:pt x="669" y="2185"/>
                  </a:cubicBezTo>
                  <a:cubicBezTo>
                    <a:pt x="669" y="1338"/>
                    <a:pt x="1174" y="580"/>
                    <a:pt x="2051" y="580"/>
                  </a:cubicBezTo>
                  <a:close/>
                  <a:moveTo>
                    <a:pt x="2051" y="0"/>
                  </a:moveTo>
                  <a:cubicBezTo>
                    <a:pt x="788" y="0"/>
                    <a:pt x="0" y="981"/>
                    <a:pt x="0" y="2185"/>
                  </a:cubicBezTo>
                  <a:cubicBezTo>
                    <a:pt x="0" y="3389"/>
                    <a:pt x="788" y="4355"/>
                    <a:pt x="2051" y="4355"/>
                  </a:cubicBezTo>
                  <a:cubicBezTo>
                    <a:pt x="3314" y="4355"/>
                    <a:pt x="4117" y="3389"/>
                    <a:pt x="4117" y="2185"/>
                  </a:cubicBezTo>
                  <a:cubicBezTo>
                    <a:pt x="4117" y="981"/>
                    <a:pt x="3314" y="0"/>
                    <a:pt x="2051"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2"/>
            <p:cNvSpPr/>
            <p:nvPr/>
          </p:nvSpPr>
          <p:spPr>
            <a:xfrm>
              <a:off x="2561969" y="634928"/>
              <a:ext cx="76241" cy="172448"/>
            </a:xfrm>
            <a:custGeom>
              <a:avLst/>
              <a:gdLst/>
              <a:ahLst/>
              <a:cxnLst/>
              <a:rect l="l" t="t" r="r" b="b"/>
              <a:pathLst>
                <a:path w="2379" h="5381" extrusionOk="0">
                  <a:moveTo>
                    <a:pt x="684" y="1"/>
                  </a:moveTo>
                  <a:lnTo>
                    <a:pt x="684" y="1130"/>
                  </a:lnTo>
                  <a:lnTo>
                    <a:pt x="1" y="1130"/>
                  </a:lnTo>
                  <a:lnTo>
                    <a:pt x="1" y="1695"/>
                  </a:lnTo>
                  <a:lnTo>
                    <a:pt x="684" y="1695"/>
                  </a:lnTo>
                  <a:lnTo>
                    <a:pt x="684" y="4415"/>
                  </a:lnTo>
                  <a:cubicBezTo>
                    <a:pt x="684" y="5039"/>
                    <a:pt x="996" y="5381"/>
                    <a:pt x="1606" y="5381"/>
                  </a:cubicBezTo>
                  <a:cubicBezTo>
                    <a:pt x="1992" y="5381"/>
                    <a:pt x="2215" y="5277"/>
                    <a:pt x="2379" y="5128"/>
                  </a:cubicBezTo>
                  <a:lnTo>
                    <a:pt x="2185" y="4638"/>
                  </a:lnTo>
                  <a:cubicBezTo>
                    <a:pt x="2111" y="4742"/>
                    <a:pt x="1933" y="4816"/>
                    <a:pt x="1754" y="4816"/>
                  </a:cubicBezTo>
                  <a:cubicBezTo>
                    <a:pt x="1472" y="4816"/>
                    <a:pt x="1338" y="4593"/>
                    <a:pt x="1338" y="4281"/>
                  </a:cubicBezTo>
                  <a:lnTo>
                    <a:pt x="1338" y="1695"/>
                  </a:lnTo>
                  <a:lnTo>
                    <a:pt x="2171" y="1695"/>
                  </a:lnTo>
                  <a:lnTo>
                    <a:pt x="2171" y="1130"/>
                  </a:lnTo>
                  <a:lnTo>
                    <a:pt x="1338" y="1130"/>
                  </a:lnTo>
                  <a:lnTo>
                    <a:pt x="133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2"/>
            <p:cNvSpPr/>
            <p:nvPr/>
          </p:nvSpPr>
          <p:spPr>
            <a:xfrm>
              <a:off x="2650549" y="667809"/>
              <a:ext cx="111493" cy="139567"/>
            </a:xfrm>
            <a:custGeom>
              <a:avLst/>
              <a:gdLst/>
              <a:ahLst/>
              <a:cxnLst/>
              <a:rect l="l" t="t" r="r" b="b"/>
              <a:pathLst>
                <a:path w="3479" h="4355" extrusionOk="0">
                  <a:moveTo>
                    <a:pt x="1695" y="2081"/>
                  </a:moveTo>
                  <a:cubicBezTo>
                    <a:pt x="2141" y="2081"/>
                    <a:pt x="2587" y="2259"/>
                    <a:pt x="2839" y="2601"/>
                  </a:cubicBezTo>
                  <a:lnTo>
                    <a:pt x="2839" y="3389"/>
                  </a:lnTo>
                  <a:cubicBezTo>
                    <a:pt x="2587" y="3731"/>
                    <a:pt x="2141" y="3894"/>
                    <a:pt x="1695" y="3894"/>
                  </a:cubicBezTo>
                  <a:cubicBezTo>
                    <a:pt x="1086" y="3894"/>
                    <a:pt x="670" y="3522"/>
                    <a:pt x="670" y="2987"/>
                  </a:cubicBezTo>
                  <a:cubicBezTo>
                    <a:pt x="670" y="2467"/>
                    <a:pt x="1086" y="2081"/>
                    <a:pt x="1695" y="2081"/>
                  </a:cubicBezTo>
                  <a:close/>
                  <a:moveTo>
                    <a:pt x="1873" y="0"/>
                  </a:moveTo>
                  <a:cubicBezTo>
                    <a:pt x="1190" y="0"/>
                    <a:pt x="655" y="223"/>
                    <a:pt x="209" y="684"/>
                  </a:cubicBezTo>
                  <a:lnTo>
                    <a:pt x="506" y="1145"/>
                  </a:lnTo>
                  <a:cubicBezTo>
                    <a:pt x="878" y="743"/>
                    <a:pt x="1294" y="565"/>
                    <a:pt x="1784" y="565"/>
                  </a:cubicBezTo>
                  <a:cubicBezTo>
                    <a:pt x="2394" y="565"/>
                    <a:pt x="2839" y="877"/>
                    <a:pt x="2839" y="1442"/>
                  </a:cubicBezTo>
                  <a:lnTo>
                    <a:pt x="2839" y="2185"/>
                  </a:lnTo>
                  <a:cubicBezTo>
                    <a:pt x="2498" y="1799"/>
                    <a:pt x="2022" y="1620"/>
                    <a:pt x="1457" y="1620"/>
                  </a:cubicBezTo>
                  <a:cubicBezTo>
                    <a:pt x="759" y="1620"/>
                    <a:pt x="1" y="2051"/>
                    <a:pt x="1" y="2987"/>
                  </a:cubicBezTo>
                  <a:cubicBezTo>
                    <a:pt x="1" y="3894"/>
                    <a:pt x="759" y="4355"/>
                    <a:pt x="1457" y="4355"/>
                  </a:cubicBezTo>
                  <a:cubicBezTo>
                    <a:pt x="2022" y="4355"/>
                    <a:pt x="2498" y="4161"/>
                    <a:pt x="2839" y="3790"/>
                  </a:cubicBezTo>
                  <a:lnTo>
                    <a:pt x="2839" y="4266"/>
                  </a:lnTo>
                  <a:lnTo>
                    <a:pt x="3478" y="4266"/>
                  </a:lnTo>
                  <a:lnTo>
                    <a:pt x="3478" y="1397"/>
                  </a:lnTo>
                  <a:cubicBezTo>
                    <a:pt x="3478" y="402"/>
                    <a:pt x="2750" y="0"/>
                    <a:pt x="1873"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2"/>
            <p:cNvSpPr/>
            <p:nvPr/>
          </p:nvSpPr>
          <p:spPr>
            <a:xfrm>
              <a:off x="2798672" y="620667"/>
              <a:ext cx="20991" cy="183857"/>
            </a:xfrm>
            <a:custGeom>
              <a:avLst/>
              <a:gdLst/>
              <a:ahLst/>
              <a:cxnLst/>
              <a:rect l="l" t="t" r="r" b="b"/>
              <a:pathLst>
                <a:path w="655" h="5737" extrusionOk="0">
                  <a:moveTo>
                    <a:pt x="1" y="0"/>
                  </a:moveTo>
                  <a:lnTo>
                    <a:pt x="1" y="5737"/>
                  </a:lnTo>
                  <a:lnTo>
                    <a:pt x="655" y="5737"/>
                  </a:lnTo>
                  <a:lnTo>
                    <a:pt x="655"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2"/>
            <p:cNvSpPr/>
            <p:nvPr/>
          </p:nvSpPr>
          <p:spPr>
            <a:xfrm>
              <a:off x="2071418" y="879259"/>
              <a:ext cx="174819" cy="190074"/>
            </a:xfrm>
            <a:custGeom>
              <a:avLst/>
              <a:gdLst/>
              <a:ahLst/>
              <a:cxnLst/>
              <a:rect l="l" t="t" r="r" b="b"/>
              <a:pathLst>
                <a:path w="5455" h="5931" extrusionOk="0">
                  <a:moveTo>
                    <a:pt x="3062" y="1"/>
                  </a:moveTo>
                  <a:cubicBezTo>
                    <a:pt x="1338" y="1"/>
                    <a:pt x="1" y="1204"/>
                    <a:pt x="1" y="2973"/>
                  </a:cubicBezTo>
                  <a:cubicBezTo>
                    <a:pt x="1" y="4727"/>
                    <a:pt x="1338" y="5930"/>
                    <a:pt x="3062" y="5930"/>
                  </a:cubicBezTo>
                  <a:cubicBezTo>
                    <a:pt x="4325" y="5930"/>
                    <a:pt x="5039" y="5232"/>
                    <a:pt x="5455" y="4518"/>
                  </a:cubicBezTo>
                  <a:lnTo>
                    <a:pt x="4400" y="4013"/>
                  </a:lnTo>
                  <a:cubicBezTo>
                    <a:pt x="4162" y="4489"/>
                    <a:pt x="3657" y="4845"/>
                    <a:pt x="3062" y="4845"/>
                  </a:cubicBezTo>
                  <a:cubicBezTo>
                    <a:pt x="2022" y="4845"/>
                    <a:pt x="1264" y="4043"/>
                    <a:pt x="1264" y="2973"/>
                  </a:cubicBezTo>
                  <a:cubicBezTo>
                    <a:pt x="1264" y="1888"/>
                    <a:pt x="2022" y="1086"/>
                    <a:pt x="3062" y="1086"/>
                  </a:cubicBezTo>
                  <a:cubicBezTo>
                    <a:pt x="3657" y="1086"/>
                    <a:pt x="4162" y="1457"/>
                    <a:pt x="4400" y="1918"/>
                  </a:cubicBezTo>
                  <a:lnTo>
                    <a:pt x="5455" y="1398"/>
                  </a:lnTo>
                  <a:cubicBezTo>
                    <a:pt x="5054" y="684"/>
                    <a:pt x="4325" y="1"/>
                    <a:pt x="3062"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2"/>
            <p:cNvSpPr/>
            <p:nvPr/>
          </p:nvSpPr>
          <p:spPr>
            <a:xfrm>
              <a:off x="2263351" y="882111"/>
              <a:ext cx="34804" cy="183889"/>
            </a:xfrm>
            <a:custGeom>
              <a:avLst/>
              <a:gdLst/>
              <a:ahLst/>
              <a:cxnLst/>
              <a:rect l="l" t="t" r="r" b="b"/>
              <a:pathLst>
                <a:path w="1086" h="5738" extrusionOk="0">
                  <a:moveTo>
                    <a:pt x="1" y="1"/>
                  </a:moveTo>
                  <a:lnTo>
                    <a:pt x="1" y="5737"/>
                  </a:lnTo>
                  <a:lnTo>
                    <a:pt x="1086" y="5737"/>
                  </a:ln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2"/>
            <p:cNvSpPr/>
            <p:nvPr/>
          </p:nvSpPr>
          <p:spPr>
            <a:xfrm>
              <a:off x="2320043" y="929733"/>
              <a:ext cx="140528" cy="139599"/>
            </a:xfrm>
            <a:custGeom>
              <a:avLst/>
              <a:gdLst/>
              <a:ahLst/>
              <a:cxnLst/>
              <a:rect l="l" t="t" r="r" b="b"/>
              <a:pathLst>
                <a:path w="4385" h="4356" extrusionOk="0">
                  <a:moveTo>
                    <a:pt x="2185" y="967"/>
                  </a:moveTo>
                  <a:cubicBezTo>
                    <a:pt x="2869" y="967"/>
                    <a:pt x="3255" y="1532"/>
                    <a:pt x="3255" y="2171"/>
                  </a:cubicBezTo>
                  <a:cubicBezTo>
                    <a:pt x="3255" y="2825"/>
                    <a:pt x="2869" y="3389"/>
                    <a:pt x="2185" y="3389"/>
                  </a:cubicBezTo>
                  <a:cubicBezTo>
                    <a:pt x="1516" y="3389"/>
                    <a:pt x="1130" y="2825"/>
                    <a:pt x="1130" y="2171"/>
                  </a:cubicBezTo>
                  <a:cubicBezTo>
                    <a:pt x="1130" y="1532"/>
                    <a:pt x="1516" y="967"/>
                    <a:pt x="2185" y="967"/>
                  </a:cubicBezTo>
                  <a:close/>
                  <a:moveTo>
                    <a:pt x="2185" y="1"/>
                  </a:moveTo>
                  <a:cubicBezTo>
                    <a:pt x="818" y="1"/>
                    <a:pt x="0" y="997"/>
                    <a:pt x="0" y="2171"/>
                  </a:cubicBezTo>
                  <a:cubicBezTo>
                    <a:pt x="0" y="3360"/>
                    <a:pt x="818" y="4355"/>
                    <a:pt x="2185" y="4355"/>
                  </a:cubicBezTo>
                  <a:cubicBezTo>
                    <a:pt x="3567" y="4355"/>
                    <a:pt x="4384" y="3360"/>
                    <a:pt x="4384" y="2171"/>
                  </a:cubicBezTo>
                  <a:cubicBezTo>
                    <a:pt x="4384" y="997"/>
                    <a:pt x="3567" y="1"/>
                    <a:pt x="2185"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2"/>
            <p:cNvSpPr/>
            <p:nvPr/>
          </p:nvSpPr>
          <p:spPr>
            <a:xfrm>
              <a:off x="2482427" y="933066"/>
              <a:ext cx="124825" cy="136266"/>
            </a:xfrm>
            <a:custGeom>
              <a:avLst/>
              <a:gdLst/>
              <a:ahLst/>
              <a:cxnLst/>
              <a:rect l="l" t="t" r="r" b="b"/>
              <a:pathLst>
                <a:path w="3895" h="4252" extrusionOk="0">
                  <a:moveTo>
                    <a:pt x="1" y="1"/>
                  </a:moveTo>
                  <a:lnTo>
                    <a:pt x="1" y="2943"/>
                  </a:lnTo>
                  <a:cubicBezTo>
                    <a:pt x="1" y="3761"/>
                    <a:pt x="417" y="4251"/>
                    <a:pt x="1338" y="4251"/>
                  </a:cubicBezTo>
                  <a:cubicBezTo>
                    <a:pt x="2007" y="4251"/>
                    <a:pt x="2513" y="3939"/>
                    <a:pt x="2795" y="3627"/>
                  </a:cubicBezTo>
                  <a:lnTo>
                    <a:pt x="2795" y="4147"/>
                  </a:lnTo>
                  <a:lnTo>
                    <a:pt x="3895" y="4147"/>
                  </a:lnTo>
                  <a:lnTo>
                    <a:pt x="3895" y="1"/>
                  </a:lnTo>
                  <a:lnTo>
                    <a:pt x="2795" y="1"/>
                  </a:lnTo>
                  <a:lnTo>
                    <a:pt x="2795" y="2810"/>
                  </a:lnTo>
                  <a:cubicBezTo>
                    <a:pt x="2602" y="3048"/>
                    <a:pt x="2275" y="3285"/>
                    <a:pt x="1844" y="3285"/>
                  </a:cubicBezTo>
                  <a:cubicBezTo>
                    <a:pt x="1383" y="3285"/>
                    <a:pt x="1086" y="3092"/>
                    <a:pt x="1086" y="2513"/>
                  </a:cubicBez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2"/>
            <p:cNvSpPr/>
            <p:nvPr/>
          </p:nvSpPr>
          <p:spPr>
            <a:xfrm>
              <a:off x="2629622" y="882111"/>
              <a:ext cx="135272" cy="187221"/>
            </a:xfrm>
            <a:custGeom>
              <a:avLst/>
              <a:gdLst/>
              <a:ahLst/>
              <a:cxnLst/>
              <a:rect l="l" t="t" r="r" b="b"/>
              <a:pathLst>
                <a:path w="4221" h="5842" extrusionOk="0">
                  <a:moveTo>
                    <a:pt x="2170" y="2453"/>
                  </a:moveTo>
                  <a:cubicBezTo>
                    <a:pt x="2541" y="2453"/>
                    <a:pt x="2943" y="2646"/>
                    <a:pt x="3121" y="2928"/>
                  </a:cubicBezTo>
                  <a:lnTo>
                    <a:pt x="3121" y="4400"/>
                  </a:lnTo>
                  <a:cubicBezTo>
                    <a:pt x="2943" y="4667"/>
                    <a:pt x="2541" y="4875"/>
                    <a:pt x="2170" y="4875"/>
                  </a:cubicBezTo>
                  <a:cubicBezTo>
                    <a:pt x="1560" y="4875"/>
                    <a:pt x="1130" y="4385"/>
                    <a:pt x="1130" y="3672"/>
                  </a:cubicBezTo>
                  <a:cubicBezTo>
                    <a:pt x="1130" y="2943"/>
                    <a:pt x="1560" y="2453"/>
                    <a:pt x="2170" y="2453"/>
                  </a:cubicBezTo>
                  <a:close/>
                  <a:moveTo>
                    <a:pt x="3121" y="1"/>
                  </a:moveTo>
                  <a:lnTo>
                    <a:pt x="3121" y="2126"/>
                  </a:lnTo>
                  <a:cubicBezTo>
                    <a:pt x="2794" y="1695"/>
                    <a:pt x="2333" y="1487"/>
                    <a:pt x="1843" y="1487"/>
                  </a:cubicBezTo>
                  <a:cubicBezTo>
                    <a:pt x="773" y="1487"/>
                    <a:pt x="0" y="2304"/>
                    <a:pt x="0" y="3672"/>
                  </a:cubicBezTo>
                  <a:cubicBezTo>
                    <a:pt x="0" y="5054"/>
                    <a:pt x="788" y="5841"/>
                    <a:pt x="1843" y="5841"/>
                  </a:cubicBezTo>
                  <a:cubicBezTo>
                    <a:pt x="2333"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2"/>
            <p:cNvSpPr/>
            <p:nvPr/>
          </p:nvSpPr>
          <p:spPr>
            <a:xfrm>
              <a:off x="2868215" y="882111"/>
              <a:ext cx="130049" cy="183889"/>
            </a:xfrm>
            <a:custGeom>
              <a:avLst/>
              <a:gdLst/>
              <a:ahLst/>
              <a:cxnLst/>
              <a:rect l="l" t="t" r="r" b="b"/>
              <a:pathLst>
                <a:path w="4058" h="5738" extrusionOk="0">
                  <a:moveTo>
                    <a:pt x="1" y="1"/>
                  </a:moveTo>
                  <a:lnTo>
                    <a:pt x="1" y="5737"/>
                  </a:lnTo>
                  <a:lnTo>
                    <a:pt x="1219" y="5737"/>
                  </a:lnTo>
                  <a:lnTo>
                    <a:pt x="1219" y="3374"/>
                  </a:lnTo>
                  <a:lnTo>
                    <a:pt x="3998" y="3374"/>
                  </a:lnTo>
                  <a:lnTo>
                    <a:pt x="3998" y="2289"/>
                  </a:lnTo>
                  <a:lnTo>
                    <a:pt x="1219" y="2289"/>
                  </a:lnTo>
                  <a:lnTo>
                    <a:pt x="1219" y="1086"/>
                  </a:lnTo>
                  <a:lnTo>
                    <a:pt x="4058" y="1086"/>
                  </a:lnTo>
                  <a:lnTo>
                    <a:pt x="405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2"/>
            <p:cNvSpPr/>
            <p:nvPr/>
          </p:nvSpPr>
          <p:spPr>
            <a:xfrm>
              <a:off x="3011564" y="929733"/>
              <a:ext cx="141009" cy="139599"/>
            </a:xfrm>
            <a:custGeom>
              <a:avLst/>
              <a:gdLst/>
              <a:ahLst/>
              <a:cxnLst/>
              <a:rect l="l" t="t" r="r" b="b"/>
              <a:pathLst>
                <a:path w="4400" h="4356" extrusionOk="0">
                  <a:moveTo>
                    <a:pt x="2200" y="967"/>
                  </a:moveTo>
                  <a:cubicBezTo>
                    <a:pt x="2869" y="967"/>
                    <a:pt x="3255" y="1532"/>
                    <a:pt x="3255" y="2171"/>
                  </a:cubicBezTo>
                  <a:cubicBezTo>
                    <a:pt x="3255" y="2825"/>
                    <a:pt x="2869" y="3389"/>
                    <a:pt x="2200" y="3389"/>
                  </a:cubicBezTo>
                  <a:cubicBezTo>
                    <a:pt x="1517" y="3389"/>
                    <a:pt x="1130" y="2825"/>
                    <a:pt x="1130" y="2171"/>
                  </a:cubicBezTo>
                  <a:cubicBezTo>
                    <a:pt x="1130" y="1532"/>
                    <a:pt x="1517" y="967"/>
                    <a:pt x="2200" y="967"/>
                  </a:cubicBezTo>
                  <a:close/>
                  <a:moveTo>
                    <a:pt x="2200" y="1"/>
                  </a:moveTo>
                  <a:cubicBezTo>
                    <a:pt x="833" y="1"/>
                    <a:pt x="1" y="997"/>
                    <a:pt x="1" y="2171"/>
                  </a:cubicBezTo>
                  <a:cubicBezTo>
                    <a:pt x="1" y="3360"/>
                    <a:pt x="833" y="4355"/>
                    <a:pt x="2200" y="4355"/>
                  </a:cubicBezTo>
                  <a:cubicBezTo>
                    <a:pt x="3567" y="4355"/>
                    <a:pt x="4400" y="3360"/>
                    <a:pt x="4400" y="2171"/>
                  </a:cubicBezTo>
                  <a:cubicBezTo>
                    <a:pt x="4400" y="997"/>
                    <a:pt x="3567" y="1"/>
                    <a:pt x="2200"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2"/>
            <p:cNvSpPr/>
            <p:nvPr/>
          </p:nvSpPr>
          <p:spPr>
            <a:xfrm>
              <a:off x="3173980" y="933066"/>
              <a:ext cx="124793" cy="136266"/>
            </a:xfrm>
            <a:custGeom>
              <a:avLst/>
              <a:gdLst/>
              <a:ahLst/>
              <a:cxnLst/>
              <a:rect l="l" t="t" r="r" b="b"/>
              <a:pathLst>
                <a:path w="3894" h="4252" extrusionOk="0">
                  <a:moveTo>
                    <a:pt x="0" y="1"/>
                  </a:moveTo>
                  <a:lnTo>
                    <a:pt x="0" y="2943"/>
                  </a:lnTo>
                  <a:cubicBezTo>
                    <a:pt x="0" y="3761"/>
                    <a:pt x="431" y="4251"/>
                    <a:pt x="1338" y="4251"/>
                  </a:cubicBezTo>
                  <a:cubicBezTo>
                    <a:pt x="2021" y="4251"/>
                    <a:pt x="2512" y="3939"/>
                    <a:pt x="2794" y="3627"/>
                  </a:cubicBezTo>
                  <a:lnTo>
                    <a:pt x="2794" y="4147"/>
                  </a:lnTo>
                  <a:lnTo>
                    <a:pt x="3894" y="4147"/>
                  </a:lnTo>
                  <a:lnTo>
                    <a:pt x="3894" y="1"/>
                  </a:lnTo>
                  <a:lnTo>
                    <a:pt x="2794" y="1"/>
                  </a:lnTo>
                  <a:lnTo>
                    <a:pt x="2794" y="2810"/>
                  </a:lnTo>
                  <a:cubicBezTo>
                    <a:pt x="2616" y="3048"/>
                    <a:pt x="2274" y="3285"/>
                    <a:pt x="1858" y="3285"/>
                  </a:cubicBezTo>
                  <a:cubicBezTo>
                    <a:pt x="1382" y="3285"/>
                    <a:pt x="1085" y="3092"/>
                    <a:pt x="1085" y="2513"/>
                  </a:cubicBezTo>
                  <a:lnTo>
                    <a:pt x="1085"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2"/>
            <p:cNvSpPr/>
            <p:nvPr/>
          </p:nvSpPr>
          <p:spPr>
            <a:xfrm>
              <a:off x="3328289" y="929733"/>
              <a:ext cx="124793" cy="136266"/>
            </a:xfrm>
            <a:custGeom>
              <a:avLst/>
              <a:gdLst/>
              <a:ahLst/>
              <a:cxnLst/>
              <a:rect l="l" t="t" r="r" b="b"/>
              <a:pathLst>
                <a:path w="3894" h="4252" extrusionOk="0">
                  <a:moveTo>
                    <a:pt x="2556" y="1"/>
                  </a:moveTo>
                  <a:cubicBezTo>
                    <a:pt x="1873" y="1"/>
                    <a:pt x="1368" y="328"/>
                    <a:pt x="1100" y="640"/>
                  </a:cubicBezTo>
                  <a:lnTo>
                    <a:pt x="1100" y="105"/>
                  </a:lnTo>
                  <a:lnTo>
                    <a:pt x="0" y="105"/>
                  </a:lnTo>
                  <a:lnTo>
                    <a:pt x="0" y="4251"/>
                  </a:lnTo>
                  <a:lnTo>
                    <a:pt x="1100" y="4251"/>
                  </a:lnTo>
                  <a:lnTo>
                    <a:pt x="1100" y="1457"/>
                  </a:lnTo>
                  <a:cubicBezTo>
                    <a:pt x="1278" y="1205"/>
                    <a:pt x="1620" y="967"/>
                    <a:pt x="2051" y="967"/>
                  </a:cubicBezTo>
                  <a:cubicBezTo>
                    <a:pt x="2512" y="967"/>
                    <a:pt x="2809" y="1160"/>
                    <a:pt x="2809" y="1740"/>
                  </a:cubicBezTo>
                  <a:lnTo>
                    <a:pt x="2809" y="4251"/>
                  </a:lnTo>
                  <a:lnTo>
                    <a:pt x="3894" y="4251"/>
                  </a:lnTo>
                  <a:lnTo>
                    <a:pt x="3894" y="1324"/>
                  </a:lnTo>
                  <a:cubicBezTo>
                    <a:pt x="3894" y="521"/>
                    <a:pt x="3463" y="1"/>
                    <a:pt x="2556"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2"/>
            <p:cNvSpPr/>
            <p:nvPr/>
          </p:nvSpPr>
          <p:spPr>
            <a:xfrm>
              <a:off x="3475451" y="882111"/>
              <a:ext cx="135305" cy="187221"/>
            </a:xfrm>
            <a:custGeom>
              <a:avLst/>
              <a:gdLst/>
              <a:ahLst/>
              <a:cxnLst/>
              <a:rect l="l" t="t" r="r" b="b"/>
              <a:pathLst>
                <a:path w="4222" h="5842" extrusionOk="0">
                  <a:moveTo>
                    <a:pt x="2170" y="2453"/>
                  </a:moveTo>
                  <a:cubicBezTo>
                    <a:pt x="2542" y="2453"/>
                    <a:pt x="2943" y="2646"/>
                    <a:pt x="3121" y="2928"/>
                  </a:cubicBezTo>
                  <a:lnTo>
                    <a:pt x="3121" y="4400"/>
                  </a:lnTo>
                  <a:cubicBezTo>
                    <a:pt x="2943" y="4667"/>
                    <a:pt x="2542" y="4875"/>
                    <a:pt x="2170" y="4875"/>
                  </a:cubicBezTo>
                  <a:cubicBezTo>
                    <a:pt x="1561" y="4875"/>
                    <a:pt x="1130" y="4385"/>
                    <a:pt x="1130" y="3672"/>
                  </a:cubicBezTo>
                  <a:cubicBezTo>
                    <a:pt x="1130" y="2943"/>
                    <a:pt x="1561" y="2453"/>
                    <a:pt x="2170" y="2453"/>
                  </a:cubicBezTo>
                  <a:close/>
                  <a:moveTo>
                    <a:pt x="3121" y="1"/>
                  </a:moveTo>
                  <a:lnTo>
                    <a:pt x="3121" y="2126"/>
                  </a:lnTo>
                  <a:cubicBezTo>
                    <a:pt x="2794" y="1695"/>
                    <a:pt x="2334" y="1487"/>
                    <a:pt x="1843" y="1487"/>
                  </a:cubicBezTo>
                  <a:cubicBezTo>
                    <a:pt x="788" y="1487"/>
                    <a:pt x="0" y="2304"/>
                    <a:pt x="0" y="3672"/>
                  </a:cubicBezTo>
                  <a:cubicBezTo>
                    <a:pt x="0" y="5054"/>
                    <a:pt x="788" y="5841"/>
                    <a:pt x="1843" y="5841"/>
                  </a:cubicBezTo>
                  <a:cubicBezTo>
                    <a:pt x="2334"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2"/>
            <p:cNvSpPr/>
            <p:nvPr/>
          </p:nvSpPr>
          <p:spPr>
            <a:xfrm>
              <a:off x="3640720" y="929733"/>
              <a:ext cx="77170" cy="136266"/>
            </a:xfrm>
            <a:custGeom>
              <a:avLst/>
              <a:gdLst/>
              <a:ahLst/>
              <a:cxnLst/>
              <a:rect l="l" t="t" r="r" b="b"/>
              <a:pathLst>
                <a:path w="2408" h="4252" extrusionOk="0">
                  <a:moveTo>
                    <a:pt x="2408" y="1"/>
                  </a:moveTo>
                  <a:cubicBezTo>
                    <a:pt x="1888" y="1"/>
                    <a:pt x="1382" y="298"/>
                    <a:pt x="1085" y="670"/>
                  </a:cubicBezTo>
                  <a:lnTo>
                    <a:pt x="1085" y="105"/>
                  </a:lnTo>
                  <a:lnTo>
                    <a:pt x="0" y="105"/>
                  </a:lnTo>
                  <a:lnTo>
                    <a:pt x="0" y="4251"/>
                  </a:lnTo>
                  <a:lnTo>
                    <a:pt x="1085" y="4251"/>
                  </a:lnTo>
                  <a:lnTo>
                    <a:pt x="1085" y="1517"/>
                  </a:lnTo>
                  <a:cubicBezTo>
                    <a:pt x="1263" y="1249"/>
                    <a:pt x="1754" y="1041"/>
                    <a:pt x="2111" y="1041"/>
                  </a:cubicBezTo>
                  <a:cubicBezTo>
                    <a:pt x="2229" y="1041"/>
                    <a:pt x="2333" y="1041"/>
                    <a:pt x="2408" y="1071"/>
                  </a:cubicBezTo>
                  <a:lnTo>
                    <a:pt x="240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2"/>
            <p:cNvSpPr/>
            <p:nvPr/>
          </p:nvSpPr>
          <p:spPr>
            <a:xfrm>
              <a:off x="3725005" y="933066"/>
              <a:ext cx="144342" cy="187221"/>
            </a:xfrm>
            <a:custGeom>
              <a:avLst/>
              <a:gdLst/>
              <a:ahLst/>
              <a:cxnLst/>
              <a:rect l="l" t="t" r="r" b="b"/>
              <a:pathLst>
                <a:path w="4504" h="5842" extrusionOk="0">
                  <a:moveTo>
                    <a:pt x="1" y="1"/>
                  </a:moveTo>
                  <a:lnTo>
                    <a:pt x="1680" y="4207"/>
                  </a:lnTo>
                  <a:lnTo>
                    <a:pt x="1531" y="4563"/>
                  </a:lnTo>
                  <a:cubicBezTo>
                    <a:pt x="1427" y="4786"/>
                    <a:pt x="1234" y="4861"/>
                    <a:pt x="952" y="4861"/>
                  </a:cubicBezTo>
                  <a:cubicBezTo>
                    <a:pt x="848" y="4861"/>
                    <a:pt x="699" y="4831"/>
                    <a:pt x="610" y="4801"/>
                  </a:cubicBezTo>
                  <a:lnTo>
                    <a:pt x="447" y="5767"/>
                  </a:lnTo>
                  <a:cubicBezTo>
                    <a:pt x="580" y="5812"/>
                    <a:pt x="863" y="5841"/>
                    <a:pt x="982" y="5841"/>
                  </a:cubicBezTo>
                  <a:cubicBezTo>
                    <a:pt x="1695" y="5812"/>
                    <a:pt x="2245" y="5604"/>
                    <a:pt x="2557" y="4831"/>
                  </a:cubicBezTo>
                  <a:lnTo>
                    <a:pt x="4504" y="1"/>
                  </a:lnTo>
                  <a:lnTo>
                    <a:pt x="3330" y="1"/>
                  </a:lnTo>
                  <a:lnTo>
                    <a:pt x="2245" y="2884"/>
                  </a:lnTo>
                  <a:lnTo>
                    <a:pt x="1160"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2"/>
            <p:cNvSpPr/>
            <p:nvPr/>
          </p:nvSpPr>
          <p:spPr>
            <a:xfrm>
              <a:off x="3877423" y="932137"/>
              <a:ext cx="42880" cy="43360"/>
            </a:xfrm>
            <a:custGeom>
              <a:avLst/>
              <a:gdLst/>
              <a:ahLst/>
              <a:cxnLst/>
              <a:rect l="l" t="t" r="r" b="b"/>
              <a:pathLst>
                <a:path w="1338" h="1353" extrusionOk="0">
                  <a:moveTo>
                    <a:pt x="728" y="387"/>
                  </a:moveTo>
                  <a:cubicBezTo>
                    <a:pt x="788" y="387"/>
                    <a:pt x="862" y="446"/>
                    <a:pt x="862" y="535"/>
                  </a:cubicBezTo>
                  <a:cubicBezTo>
                    <a:pt x="862" y="610"/>
                    <a:pt x="788" y="669"/>
                    <a:pt x="728" y="669"/>
                  </a:cubicBezTo>
                  <a:lnTo>
                    <a:pt x="520" y="669"/>
                  </a:lnTo>
                  <a:lnTo>
                    <a:pt x="520" y="387"/>
                  </a:lnTo>
                  <a:close/>
                  <a:moveTo>
                    <a:pt x="416" y="297"/>
                  </a:moveTo>
                  <a:lnTo>
                    <a:pt x="416" y="1070"/>
                  </a:lnTo>
                  <a:lnTo>
                    <a:pt x="520" y="1070"/>
                  </a:lnTo>
                  <a:lnTo>
                    <a:pt x="520" y="758"/>
                  </a:lnTo>
                  <a:lnTo>
                    <a:pt x="654" y="758"/>
                  </a:lnTo>
                  <a:lnTo>
                    <a:pt x="847" y="1070"/>
                  </a:lnTo>
                  <a:lnTo>
                    <a:pt x="981" y="1070"/>
                  </a:lnTo>
                  <a:lnTo>
                    <a:pt x="788" y="758"/>
                  </a:lnTo>
                  <a:cubicBezTo>
                    <a:pt x="832" y="758"/>
                    <a:pt x="981" y="699"/>
                    <a:pt x="981" y="535"/>
                  </a:cubicBezTo>
                  <a:cubicBezTo>
                    <a:pt x="981" y="387"/>
                    <a:pt x="862" y="297"/>
                    <a:pt x="728" y="297"/>
                  </a:cubicBezTo>
                  <a:close/>
                  <a:moveTo>
                    <a:pt x="669" y="104"/>
                  </a:moveTo>
                  <a:cubicBezTo>
                    <a:pt x="981" y="104"/>
                    <a:pt x="1249" y="357"/>
                    <a:pt x="1249" y="684"/>
                  </a:cubicBezTo>
                  <a:cubicBezTo>
                    <a:pt x="1249" y="996"/>
                    <a:pt x="981" y="1249"/>
                    <a:pt x="669" y="1249"/>
                  </a:cubicBezTo>
                  <a:cubicBezTo>
                    <a:pt x="357" y="1249"/>
                    <a:pt x="89" y="996"/>
                    <a:pt x="89" y="684"/>
                  </a:cubicBezTo>
                  <a:cubicBezTo>
                    <a:pt x="89" y="357"/>
                    <a:pt x="357" y="104"/>
                    <a:pt x="669" y="104"/>
                  </a:cubicBezTo>
                  <a:close/>
                  <a:moveTo>
                    <a:pt x="669" y="0"/>
                  </a:moveTo>
                  <a:cubicBezTo>
                    <a:pt x="297" y="0"/>
                    <a:pt x="0" y="312"/>
                    <a:pt x="0" y="684"/>
                  </a:cubicBezTo>
                  <a:cubicBezTo>
                    <a:pt x="0" y="1055"/>
                    <a:pt x="297" y="1353"/>
                    <a:pt x="669" y="1353"/>
                  </a:cubicBezTo>
                  <a:cubicBezTo>
                    <a:pt x="1041" y="1353"/>
                    <a:pt x="1338" y="1055"/>
                    <a:pt x="1338" y="684"/>
                  </a:cubicBezTo>
                  <a:cubicBezTo>
                    <a:pt x="1338" y="312"/>
                    <a:pt x="1041" y="0"/>
                    <a:pt x="669"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62"/>
          <p:cNvSpPr txBox="1"/>
          <p:nvPr/>
        </p:nvSpPr>
        <p:spPr>
          <a:xfrm>
            <a:off x="6484150" y="3599850"/>
            <a:ext cx="2496600" cy="1318500"/>
          </a:xfrm>
          <a:prstGeom prst="rect">
            <a:avLst/>
          </a:prstGeom>
          <a:noFill/>
          <a:ln>
            <a:noFill/>
          </a:ln>
        </p:spPr>
        <p:txBody>
          <a:bodyPr spcFirstLastPara="1" wrap="square" lIns="91425" tIns="91425" rIns="91425" bIns="91425" anchor="ctr" anchorCtr="0">
            <a:noAutofit/>
          </a:bodyPr>
          <a:lstStyle/>
          <a:p>
            <a:pPr marL="457200" lvl="0" indent="-304800" algn="l" rtl="0">
              <a:lnSpc>
                <a:spcPct val="115000"/>
              </a:lnSpc>
              <a:spcBef>
                <a:spcPts val="0"/>
              </a:spcBef>
              <a:spcAft>
                <a:spcPts val="0"/>
              </a:spcAft>
              <a:buSzPts val="1200"/>
              <a:buFont typeface="Proxima Nova"/>
              <a:buChar char="●"/>
            </a:pPr>
            <a:r>
              <a:rPr lang="en" sz="1200">
                <a:latin typeface="Proxima Nova"/>
                <a:ea typeface="Proxima Nova"/>
                <a:cs typeface="Proxima Nova"/>
                <a:sym typeface="Proxima Nova"/>
              </a:rPr>
              <a:t>Self contained</a:t>
            </a:r>
            <a:endParaRPr sz="1200">
              <a:latin typeface="Proxima Nova"/>
              <a:ea typeface="Proxima Nova"/>
              <a:cs typeface="Proxima Nova"/>
              <a:sym typeface="Proxima Nova"/>
            </a:endParaRPr>
          </a:p>
          <a:p>
            <a:pPr marL="457200" lvl="0" indent="-304800" algn="l" rtl="0">
              <a:lnSpc>
                <a:spcPct val="115000"/>
              </a:lnSpc>
              <a:spcBef>
                <a:spcPts val="0"/>
              </a:spcBef>
              <a:spcAft>
                <a:spcPts val="0"/>
              </a:spcAft>
              <a:buSzPts val="1200"/>
              <a:buFont typeface="Proxima Nova"/>
              <a:buChar char="●"/>
            </a:pPr>
            <a:r>
              <a:rPr lang="en" sz="1200">
                <a:latin typeface="Proxima Nova"/>
                <a:ea typeface="Proxima Nova"/>
                <a:cs typeface="Proxima Nova"/>
                <a:sym typeface="Proxima Nova"/>
              </a:rPr>
              <a:t>Inside out export services</a:t>
            </a:r>
            <a:endParaRPr sz="1200">
              <a:latin typeface="Proxima Nova"/>
              <a:ea typeface="Proxima Nova"/>
              <a:cs typeface="Proxima Nova"/>
              <a:sym typeface="Proxima Nova"/>
            </a:endParaRPr>
          </a:p>
          <a:p>
            <a:pPr marL="457200" lvl="0" indent="-304800" algn="l" rtl="0">
              <a:lnSpc>
                <a:spcPct val="115000"/>
              </a:lnSpc>
              <a:spcBef>
                <a:spcPts val="0"/>
              </a:spcBef>
              <a:spcAft>
                <a:spcPts val="0"/>
              </a:spcAft>
              <a:buSzPts val="1200"/>
              <a:buFont typeface="Proxima Nova"/>
              <a:buChar char="●"/>
            </a:pPr>
            <a:r>
              <a:rPr lang="en" sz="1200">
                <a:latin typeface="Proxima Nova"/>
                <a:ea typeface="Proxima Nova"/>
                <a:cs typeface="Proxima Nova"/>
                <a:sym typeface="Proxima Nova"/>
              </a:rPr>
              <a:t>Apps can become backing services for other apps via Port binding</a:t>
            </a:r>
            <a:endParaRPr sz="1200">
              <a:latin typeface="Proxima Nova"/>
              <a:ea typeface="Proxima Nova"/>
              <a:cs typeface="Proxima Nova"/>
              <a:sym typeface="Proxima Nov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63"/>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Native Design - </a:t>
            </a:r>
            <a:endParaRPr/>
          </a:p>
          <a:p>
            <a:pPr marL="0" lvl="0" indent="0" algn="l" rtl="0">
              <a:spcBef>
                <a:spcPts val="0"/>
              </a:spcBef>
              <a:spcAft>
                <a:spcPts val="0"/>
              </a:spcAft>
              <a:buNone/>
            </a:pPr>
            <a:r>
              <a:rPr lang="en"/>
              <a:t>Concurrency</a:t>
            </a:r>
            <a:endParaRPr/>
          </a:p>
        </p:txBody>
      </p:sp>
      <p:sp>
        <p:nvSpPr>
          <p:cNvPr id="940" name="Google Shape;940;p63"/>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a:t>Scale out via the process model</a:t>
            </a:r>
            <a:endParaRPr/>
          </a:p>
        </p:txBody>
      </p:sp>
      <p:sp>
        <p:nvSpPr>
          <p:cNvPr id="941" name="Google Shape;941;p63"/>
          <p:cNvSpPr/>
          <p:nvPr/>
        </p:nvSpPr>
        <p:spPr>
          <a:xfrm>
            <a:off x="4158725" y="2402825"/>
            <a:ext cx="3960300" cy="2001600"/>
          </a:xfrm>
          <a:prstGeom prst="roundRect">
            <a:avLst>
              <a:gd name="adj" fmla="val 188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Build</a:t>
            </a:r>
            <a:endParaRPr>
              <a:solidFill>
                <a:srgbClr val="FFFFFF"/>
              </a:solidFill>
              <a:latin typeface="Proxima Nova"/>
              <a:ea typeface="Proxima Nova"/>
              <a:cs typeface="Proxima Nova"/>
              <a:sym typeface="Proxima Nova"/>
            </a:endParaRPr>
          </a:p>
        </p:txBody>
      </p:sp>
      <p:grpSp>
        <p:nvGrpSpPr>
          <p:cNvPr id="942" name="Google Shape;942;p63"/>
          <p:cNvGrpSpPr/>
          <p:nvPr/>
        </p:nvGrpSpPr>
        <p:grpSpPr>
          <a:xfrm>
            <a:off x="4884960" y="483175"/>
            <a:ext cx="2507836" cy="530825"/>
            <a:chOff x="1265103" y="558271"/>
            <a:chExt cx="2655199" cy="562017"/>
          </a:xfrm>
        </p:grpSpPr>
        <p:sp>
          <p:nvSpPr>
            <p:cNvPr id="943" name="Google Shape;943;p63"/>
            <p:cNvSpPr/>
            <p:nvPr/>
          </p:nvSpPr>
          <p:spPr>
            <a:xfrm>
              <a:off x="1265103" y="785456"/>
              <a:ext cx="404856" cy="280544"/>
            </a:xfrm>
            <a:custGeom>
              <a:avLst/>
              <a:gdLst/>
              <a:ahLst/>
              <a:cxnLst/>
              <a:rect l="l" t="t" r="r" b="b"/>
              <a:pathLst>
                <a:path w="12633" h="8754" extrusionOk="0">
                  <a:moveTo>
                    <a:pt x="6317" y="0"/>
                  </a:moveTo>
                  <a:cubicBezTo>
                    <a:pt x="2825" y="0"/>
                    <a:pt x="1" y="2839"/>
                    <a:pt x="1" y="6316"/>
                  </a:cubicBezTo>
                  <a:cubicBezTo>
                    <a:pt x="1" y="6896"/>
                    <a:pt x="75" y="7460"/>
                    <a:pt x="224" y="7995"/>
                  </a:cubicBezTo>
                  <a:cubicBezTo>
                    <a:pt x="283" y="8203"/>
                    <a:pt x="343" y="8397"/>
                    <a:pt x="417" y="8590"/>
                  </a:cubicBezTo>
                  <a:cubicBezTo>
                    <a:pt x="462" y="8694"/>
                    <a:pt x="551" y="8753"/>
                    <a:pt x="655" y="8753"/>
                  </a:cubicBezTo>
                  <a:lnTo>
                    <a:pt x="2379" y="8753"/>
                  </a:lnTo>
                  <a:cubicBezTo>
                    <a:pt x="2572" y="8753"/>
                    <a:pt x="2706" y="8545"/>
                    <a:pt x="2616" y="8367"/>
                  </a:cubicBezTo>
                  <a:cubicBezTo>
                    <a:pt x="2542" y="8248"/>
                    <a:pt x="2483" y="8129"/>
                    <a:pt x="2423" y="7995"/>
                  </a:cubicBezTo>
                  <a:cubicBezTo>
                    <a:pt x="2200" y="7475"/>
                    <a:pt x="2081" y="6910"/>
                    <a:pt x="2081" y="6316"/>
                  </a:cubicBezTo>
                  <a:cubicBezTo>
                    <a:pt x="2081" y="3983"/>
                    <a:pt x="3984" y="2081"/>
                    <a:pt x="6317" y="2081"/>
                  </a:cubicBezTo>
                  <a:cubicBezTo>
                    <a:pt x="8650" y="2081"/>
                    <a:pt x="10552" y="3983"/>
                    <a:pt x="10552" y="6316"/>
                  </a:cubicBezTo>
                  <a:cubicBezTo>
                    <a:pt x="10552" y="6910"/>
                    <a:pt x="10419" y="7475"/>
                    <a:pt x="10196" y="7995"/>
                  </a:cubicBezTo>
                  <a:cubicBezTo>
                    <a:pt x="10151" y="8129"/>
                    <a:pt x="10077" y="8263"/>
                    <a:pt x="10002" y="8397"/>
                  </a:cubicBezTo>
                  <a:cubicBezTo>
                    <a:pt x="9913" y="8560"/>
                    <a:pt x="10032" y="8753"/>
                    <a:pt x="10225" y="8753"/>
                  </a:cubicBezTo>
                  <a:lnTo>
                    <a:pt x="11979" y="8753"/>
                  </a:lnTo>
                  <a:cubicBezTo>
                    <a:pt x="12083" y="8753"/>
                    <a:pt x="12172" y="8694"/>
                    <a:pt x="12202" y="8605"/>
                  </a:cubicBezTo>
                  <a:cubicBezTo>
                    <a:pt x="12276" y="8397"/>
                    <a:pt x="12351" y="8203"/>
                    <a:pt x="12410" y="7995"/>
                  </a:cubicBezTo>
                  <a:cubicBezTo>
                    <a:pt x="12559" y="7460"/>
                    <a:pt x="12633" y="6896"/>
                    <a:pt x="12633" y="6316"/>
                  </a:cubicBezTo>
                  <a:cubicBezTo>
                    <a:pt x="12633" y="2839"/>
                    <a:pt x="9794" y="0"/>
                    <a:pt x="6317"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3"/>
            <p:cNvSpPr/>
            <p:nvPr/>
          </p:nvSpPr>
          <p:spPr>
            <a:xfrm>
              <a:off x="1441332" y="718765"/>
              <a:ext cx="514394" cy="347235"/>
            </a:xfrm>
            <a:custGeom>
              <a:avLst/>
              <a:gdLst/>
              <a:ahLst/>
              <a:cxnLst/>
              <a:rect l="l" t="t" r="r" b="b"/>
              <a:pathLst>
                <a:path w="16051" h="10835" extrusionOk="0">
                  <a:moveTo>
                    <a:pt x="8026" y="1"/>
                  </a:moveTo>
                  <a:cubicBezTo>
                    <a:pt x="3597" y="1"/>
                    <a:pt x="1" y="3597"/>
                    <a:pt x="1" y="8025"/>
                  </a:cubicBezTo>
                  <a:cubicBezTo>
                    <a:pt x="1" y="8724"/>
                    <a:pt x="105" y="9408"/>
                    <a:pt x="268" y="10061"/>
                  </a:cubicBezTo>
                  <a:cubicBezTo>
                    <a:pt x="327" y="10270"/>
                    <a:pt x="387" y="10463"/>
                    <a:pt x="461" y="10671"/>
                  </a:cubicBezTo>
                  <a:cubicBezTo>
                    <a:pt x="491" y="10775"/>
                    <a:pt x="595" y="10834"/>
                    <a:pt x="699" y="10834"/>
                  </a:cubicBezTo>
                  <a:lnTo>
                    <a:pt x="2393" y="10834"/>
                  </a:lnTo>
                  <a:cubicBezTo>
                    <a:pt x="2572" y="10834"/>
                    <a:pt x="2705" y="10641"/>
                    <a:pt x="2616" y="10478"/>
                  </a:cubicBezTo>
                  <a:cubicBezTo>
                    <a:pt x="2557" y="10344"/>
                    <a:pt x="2497" y="10195"/>
                    <a:pt x="2453" y="10061"/>
                  </a:cubicBezTo>
                  <a:cubicBezTo>
                    <a:pt x="2215" y="9422"/>
                    <a:pt x="2081" y="8739"/>
                    <a:pt x="2081" y="8025"/>
                  </a:cubicBezTo>
                  <a:cubicBezTo>
                    <a:pt x="2081" y="4741"/>
                    <a:pt x="4756" y="2081"/>
                    <a:pt x="8026" y="2081"/>
                  </a:cubicBezTo>
                  <a:cubicBezTo>
                    <a:pt x="11295" y="2081"/>
                    <a:pt x="13970" y="4741"/>
                    <a:pt x="13970" y="8025"/>
                  </a:cubicBezTo>
                  <a:cubicBezTo>
                    <a:pt x="13970" y="8739"/>
                    <a:pt x="13836" y="9422"/>
                    <a:pt x="13598" y="10061"/>
                  </a:cubicBezTo>
                  <a:cubicBezTo>
                    <a:pt x="13539" y="10210"/>
                    <a:pt x="13480" y="10359"/>
                    <a:pt x="13420" y="10492"/>
                  </a:cubicBezTo>
                  <a:cubicBezTo>
                    <a:pt x="13346" y="10656"/>
                    <a:pt x="13465" y="10834"/>
                    <a:pt x="13643" y="10834"/>
                  </a:cubicBezTo>
                  <a:lnTo>
                    <a:pt x="15367" y="10834"/>
                  </a:lnTo>
                  <a:cubicBezTo>
                    <a:pt x="15471" y="10834"/>
                    <a:pt x="15560" y="10775"/>
                    <a:pt x="15590" y="10671"/>
                  </a:cubicBezTo>
                  <a:cubicBezTo>
                    <a:pt x="15664" y="10478"/>
                    <a:pt x="15724" y="10270"/>
                    <a:pt x="15783" y="10061"/>
                  </a:cubicBezTo>
                  <a:cubicBezTo>
                    <a:pt x="15947" y="9408"/>
                    <a:pt x="16051" y="8724"/>
                    <a:pt x="16051" y="8025"/>
                  </a:cubicBezTo>
                  <a:cubicBezTo>
                    <a:pt x="16051" y="3597"/>
                    <a:pt x="12454" y="1"/>
                    <a:pt x="8026" y="1"/>
                  </a:cubicBezTo>
                  <a:close/>
                </a:path>
              </a:pathLst>
            </a:custGeom>
            <a:solidFill>
              <a:srgbClr val="1AB1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3"/>
            <p:cNvSpPr/>
            <p:nvPr/>
          </p:nvSpPr>
          <p:spPr>
            <a:xfrm>
              <a:off x="1385121" y="558271"/>
              <a:ext cx="455844" cy="338646"/>
            </a:xfrm>
            <a:custGeom>
              <a:avLst/>
              <a:gdLst/>
              <a:ahLst/>
              <a:cxnLst/>
              <a:rect l="l" t="t" r="r" b="b"/>
              <a:pathLst>
                <a:path w="14224" h="10567" extrusionOk="0">
                  <a:moveTo>
                    <a:pt x="7105" y="0"/>
                  </a:moveTo>
                  <a:cubicBezTo>
                    <a:pt x="3196" y="0"/>
                    <a:pt x="1" y="3195"/>
                    <a:pt x="1" y="7119"/>
                  </a:cubicBezTo>
                  <a:cubicBezTo>
                    <a:pt x="1" y="7342"/>
                    <a:pt x="16" y="7550"/>
                    <a:pt x="31" y="7773"/>
                  </a:cubicBezTo>
                  <a:lnTo>
                    <a:pt x="2126" y="7773"/>
                  </a:lnTo>
                  <a:cubicBezTo>
                    <a:pt x="2096" y="7550"/>
                    <a:pt x="2081" y="7342"/>
                    <a:pt x="2081" y="7119"/>
                  </a:cubicBezTo>
                  <a:cubicBezTo>
                    <a:pt x="2081" y="4340"/>
                    <a:pt x="4340" y="2096"/>
                    <a:pt x="7105" y="2096"/>
                  </a:cubicBezTo>
                  <a:cubicBezTo>
                    <a:pt x="9884" y="2096"/>
                    <a:pt x="12142" y="4340"/>
                    <a:pt x="12142" y="7119"/>
                  </a:cubicBezTo>
                  <a:cubicBezTo>
                    <a:pt x="12142" y="7208"/>
                    <a:pt x="12128" y="7297"/>
                    <a:pt x="12128" y="7386"/>
                  </a:cubicBezTo>
                  <a:cubicBezTo>
                    <a:pt x="12068" y="8412"/>
                    <a:pt x="11711" y="9363"/>
                    <a:pt x="11117" y="10136"/>
                  </a:cubicBezTo>
                  <a:cubicBezTo>
                    <a:pt x="10983" y="10314"/>
                    <a:pt x="11117" y="10567"/>
                    <a:pt x="11340" y="10567"/>
                  </a:cubicBezTo>
                  <a:lnTo>
                    <a:pt x="13153" y="10567"/>
                  </a:lnTo>
                  <a:cubicBezTo>
                    <a:pt x="13257" y="10567"/>
                    <a:pt x="13346" y="10522"/>
                    <a:pt x="13391" y="10433"/>
                  </a:cubicBezTo>
                  <a:cubicBezTo>
                    <a:pt x="13881" y="9511"/>
                    <a:pt x="14164" y="8486"/>
                    <a:pt x="14208" y="7386"/>
                  </a:cubicBezTo>
                  <a:cubicBezTo>
                    <a:pt x="14208" y="7297"/>
                    <a:pt x="14223" y="7208"/>
                    <a:pt x="14223" y="7119"/>
                  </a:cubicBezTo>
                  <a:cubicBezTo>
                    <a:pt x="14223" y="3195"/>
                    <a:pt x="11028" y="0"/>
                    <a:pt x="7105"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3"/>
            <p:cNvSpPr/>
            <p:nvPr/>
          </p:nvSpPr>
          <p:spPr>
            <a:xfrm>
              <a:off x="2083821" y="620667"/>
              <a:ext cx="131459" cy="183857"/>
            </a:xfrm>
            <a:custGeom>
              <a:avLst/>
              <a:gdLst/>
              <a:ahLst/>
              <a:cxnLst/>
              <a:rect l="l" t="t" r="r" b="b"/>
              <a:pathLst>
                <a:path w="4102" h="5737" extrusionOk="0">
                  <a:moveTo>
                    <a:pt x="2215" y="624"/>
                  </a:moveTo>
                  <a:cubicBezTo>
                    <a:pt x="2898" y="624"/>
                    <a:pt x="3359" y="1085"/>
                    <a:pt x="3359" y="1724"/>
                  </a:cubicBezTo>
                  <a:cubicBezTo>
                    <a:pt x="3359" y="2363"/>
                    <a:pt x="2898" y="2809"/>
                    <a:pt x="2215" y="2809"/>
                  </a:cubicBezTo>
                  <a:lnTo>
                    <a:pt x="714" y="2809"/>
                  </a:lnTo>
                  <a:lnTo>
                    <a:pt x="714" y="624"/>
                  </a:lnTo>
                  <a:close/>
                  <a:moveTo>
                    <a:pt x="0" y="0"/>
                  </a:moveTo>
                  <a:lnTo>
                    <a:pt x="0" y="5737"/>
                  </a:lnTo>
                  <a:lnTo>
                    <a:pt x="714" y="5737"/>
                  </a:lnTo>
                  <a:lnTo>
                    <a:pt x="714" y="3448"/>
                  </a:lnTo>
                  <a:lnTo>
                    <a:pt x="2304" y="3448"/>
                  </a:lnTo>
                  <a:cubicBezTo>
                    <a:pt x="3433" y="3448"/>
                    <a:pt x="4102" y="2660"/>
                    <a:pt x="4102" y="1724"/>
                  </a:cubicBezTo>
                  <a:cubicBezTo>
                    <a:pt x="4102" y="788"/>
                    <a:pt x="3448" y="0"/>
                    <a:pt x="2304"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3"/>
            <p:cNvSpPr/>
            <p:nvPr/>
          </p:nvSpPr>
          <p:spPr>
            <a:xfrm>
              <a:off x="2235726" y="624481"/>
              <a:ext cx="27657" cy="180043"/>
            </a:xfrm>
            <a:custGeom>
              <a:avLst/>
              <a:gdLst/>
              <a:ahLst/>
              <a:cxnLst/>
              <a:rect l="l" t="t" r="r" b="b"/>
              <a:pathLst>
                <a:path w="863" h="5618" extrusionOk="0">
                  <a:moveTo>
                    <a:pt x="432" y="0"/>
                  </a:moveTo>
                  <a:cubicBezTo>
                    <a:pt x="194" y="0"/>
                    <a:pt x="1" y="193"/>
                    <a:pt x="1" y="431"/>
                  </a:cubicBezTo>
                  <a:cubicBezTo>
                    <a:pt x="1" y="669"/>
                    <a:pt x="194" y="862"/>
                    <a:pt x="432" y="862"/>
                  </a:cubicBezTo>
                  <a:cubicBezTo>
                    <a:pt x="670" y="862"/>
                    <a:pt x="863" y="669"/>
                    <a:pt x="863" y="431"/>
                  </a:cubicBezTo>
                  <a:cubicBezTo>
                    <a:pt x="863" y="193"/>
                    <a:pt x="670" y="0"/>
                    <a:pt x="432" y="0"/>
                  </a:cubicBezTo>
                  <a:close/>
                  <a:moveTo>
                    <a:pt x="120" y="1456"/>
                  </a:moveTo>
                  <a:lnTo>
                    <a:pt x="120" y="5618"/>
                  </a:lnTo>
                  <a:lnTo>
                    <a:pt x="759" y="5618"/>
                  </a:lnTo>
                  <a:lnTo>
                    <a:pt x="759" y="1456"/>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3"/>
            <p:cNvSpPr/>
            <p:nvPr/>
          </p:nvSpPr>
          <p:spPr>
            <a:xfrm>
              <a:off x="2279567" y="671142"/>
              <a:ext cx="133382" cy="133382"/>
            </a:xfrm>
            <a:custGeom>
              <a:avLst/>
              <a:gdLst/>
              <a:ahLst/>
              <a:cxnLst/>
              <a:rect l="l" t="t" r="r" b="b"/>
              <a:pathLst>
                <a:path w="4162" h="4162" extrusionOk="0">
                  <a:moveTo>
                    <a:pt x="0" y="0"/>
                  </a:moveTo>
                  <a:lnTo>
                    <a:pt x="1739" y="4162"/>
                  </a:lnTo>
                  <a:lnTo>
                    <a:pt x="2437" y="4162"/>
                  </a:lnTo>
                  <a:lnTo>
                    <a:pt x="4161" y="0"/>
                  </a:lnTo>
                  <a:lnTo>
                    <a:pt x="3463" y="0"/>
                  </a:lnTo>
                  <a:lnTo>
                    <a:pt x="2081" y="3404"/>
                  </a:lnTo>
                  <a:lnTo>
                    <a:pt x="699"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3"/>
            <p:cNvSpPr/>
            <p:nvPr/>
          </p:nvSpPr>
          <p:spPr>
            <a:xfrm>
              <a:off x="2419582" y="667809"/>
              <a:ext cx="131940" cy="139567"/>
            </a:xfrm>
            <a:custGeom>
              <a:avLst/>
              <a:gdLst/>
              <a:ahLst/>
              <a:cxnLst/>
              <a:rect l="l" t="t" r="r" b="b"/>
              <a:pathLst>
                <a:path w="4117" h="4355" extrusionOk="0">
                  <a:moveTo>
                    <a:pt x="2051" y="580"/>
                  </a:moveTo>
                  <a:cubicBezTo>
                    <a:pt x="2943" y="580"/>
                    <a:pt x="3433" y="1338"/>
                    <a:pt x="3433" y="2185"/>
                  </a:cubicBezTo>
                  <a:cubicBezTo>
                    <a:pt x="3433" y="3032"/>
                    <a:pt x="2943" y="3790"/>
                    <a:pt x="2051" y="3790"/>
                  </a:cubicBezTo>
                  <a:cubicBezTo>
                    <a:pt x="1174" y="3790"/>
                    <a:pt x="669" y="3032"/>
                    <a:pt x="669" y="2185"/>
                  </a:cubicBezTo>
                  <a:cubicBezTo>
                    <a:pt x="669" y="1338"/>
                    <a:pt x="1174" y="580"/>
                    <a:pt x="2051" y="580"/>
                  </a:cubicBezTo>
                  <a:close/>
                  <a:moveTo>
                    <a:pt x="2051" y="0"/>
                  </a:moveTo>
                  <a:cubicBezTo>
                    <a:pt x="788" y="0"/>
                    <a:pt x="0" y="981"/>
                    <a:pt x="0" y="2185"/>
                  </a:cubicBezTo>
                  <a:cubicBezTo>
                    <a:pt x="0" y="3389"/>
                    <a:pt x="788" y="4355"/>
                    <a:pt x="2051" y="4355"/>
                  </a:cubicBezTo>
                  <a:cubicBezTo>
                    <a:pt x="3314" y="4355"/>
                    <a:pt x="4117" y="3389"/>
                    <a:pt x="4117" y="2185"/>
                  </a:cubicBezTo>
                  <a:cubicBezTo>
                    <a:pt x="4117" y="981"/>
                    <a:pt x="3314" y="0"/>
                    <a:pt x="2051"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3"/>
            <p:cNvSpPr/>
            <p:nvPr/>
          </p:nvSpPr>
          <p:spPr>
            <a:xfrm>
              <a:off x="2561969" y="634928"/>
              <a:ext cx="76241" cy="172448"/>
            </a:xfrm>
            <a:custGeom>
              <a:avLst/>
              <a:gdLst/>
              <a:ahLst/>
              <a:cxnLst/>
              <a:rect l="l" t="t" r="r" b="b"/>
              <a:pathLst>
                <a:path w="2379" h="5381" extrusionOk="0">
                  <a:moveTo>
                    <a:pt x="684" y="1"/>
                  </a:moveTo>
                  <a:lnTo>
                    <a:pt x="684" y="1130"/>
                  </a:lnTo>
                  <a:lnTo>
                    <a:pt x="1" y="1130"/>
                  </a:lnTo>
                  <a:lnTo>
                    <a:pt x="1" y="1695"/>
                  </a:lnTo>
                  <a:lnTo>
                    <a:pt x="684" y="1695"/>
                  </a:lnTo>
                  <a:lnTo>
                    <a:pt x="684" y="4415"/>
                  </a:lnTo>
                  <a:cubicBezTo>
                    <a:pt x="684" y="5039"/>
                    <a:pt x="996" y="5381"/>
                    <a:pt x="1606" y="5381"/>
                  </a:cubicBezTo>
                  <a:cubicBezTo>
                    <a:pt x="1992" y="5381"/>
                    <a:pt x="2215" y="5277"/>
                    <a:pt x="2379" y="5128"/>
                  </a:cubicBezTo>
                  <a:lnTo>
                    <a:pt x="2185" y="4638"/>
                  </a:lnTo>
                  <a:cubicBezTo>
                    <a:pt x="2111" y="4742"/>
                    <a:pt x="1933" y="4816"/>
                    <a:pt x="1754" y="4816"/>
                  </a:cubicBezTo>
                  <a:cubicBezTo>
                    <a:pt x="1472" y="4816"/>
                    <a:pt x="1338" y="4593"/>
                    <a:pt x="1338" y="4281"/>
                  </a:cubicBezTo>
                  <a:lnTo>
                    <a:pt x="1338" y="1695"/>
                  </a:lnTo>
                  <a:lnTo>
                    <a:pt x="2171" y="1695"/>
                  </a:lnTo>
                  <a:lnTo>
                    <a:pt x="2171" y="1130"/>
                  </a:lnTo>
                  <a:lnTo>
                    <a:pt x="1338" y="1130"/>
                  </a:lnTo>
                  <a:lnTo>
                    <a:pt x="133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3"/>
            <p:cNvSpPr/>
            <p:nvPr/>
          </p:nvSpPr>
          <p:spPr>
            <a:xfrm>
              <a:off x="2650549" y="667809"/>
              <a:ext cx="111493" cy="139567"/>
            </a:xfrm>
            <a:custGeom>
              <a:avLst/>
              <a:gdLst/>
              <a:ahLst/>
              <a:cxnLst/>
              <a:rect l="l" t="t" r="r" b="b"/>
              <a:pathLst>
                <a:path w="3479" h="4355" extrusionOk="0">
                  <a:moveTo>
                    <a:pt x="1695" y="2081"/>
                  </a:moveTo>
                  <a:cubicBezTo>
                    <a:pt x="2141" y="2081"/>
                    <a:pt x="2587" y="2259"/>
                    <a:pt x="2839" y="2601"/>
                  </a:cubicBezTo>
                  <a:lnTo>
                    <a:pt x="2839" y="3389"/>
                  </a:lnTo>
                  <a:cubicBezTo>
                    <a:pt x="2587" y="3731"/>
                    <a:pt x="2141" y="3894"/>
                    <a:pt x="1695" y="3894"/>
                  </a:cubicBezTo>
                  <a:cubicBezTo>
                    <a:pt x="1086" y="3894"/>
                    <a:pt x="670" y="3522"/>
                    <a:pt x="670" y="2987"/>
                  </a:cubicBezTo>
                  <a:cubicBezTo>
                    <a:pt x="670" y="2467"/>
                    <a:pt x="1086" y="2081"/>
                    <a:pt x="1695" y="2081"/>
                  </a:cubicBezTo>
                  <a:close/>
                  <a:moveTo>
                    <a:pt x="1873" y="0"/>
                  </a:moveTo>
                  <a:cubicBezTo>
                    <a:pt x="1190" y="0"/>
                    <a:pt x="655" y="223"/>
                    <a:pt x="209" y="684"/>
                  </a:cubicBezTo>
                  <a:lnTo>
                    <a:pt x="506" y="1145"/>
                  </a:lnTo>
                  <a:cubicBezTo>
                    <a:pt x="878" y="743"/>
                    <a:pt x="1294" y="565"/>
                    <a:pt x="1784" y="565"/>
                  </a:cubicBezTo>
                  <a:cubicBezTo>
                    <a:pt x="2394" y="565"/>
                    <a:pt x="2839" y="877"/>
                    <a:pt x="2839" y="1442"/>
                  </a:cubicBezTo>
                  <a:lnTo>
                    <a:pt x="2839" y="2185"/>
                  </a:lnTo>
                  <a:cubicBezTo>
                    <a:pt x="2498" y="1799"/>
                    <a:pt x="2022" y="1620"/>
                    <a:pt x="1457" y="1620"/>
                  </a:cubicBezTo>
                  <a:cubicBezTo>
                    <a:pt x="759" y="1620"/>
                    <a:pt x="1" y="2051"/>
                    <a:pt x="1" y="2987"/>
                  </a:cubicBezTo>
                  <a:cubicBezTo>
                    <a:pt x="1" y="3894"/>
                    <a:pt x="759" y="4355"/>
                    <a:pt x="1457" y="4355"/>
                  </a:cubicBezTo>
                  <a:cubicBezTo>
                    <a:pt x="2022" y="4355"/>
                    <a:pt x="2498" y="4161"/>
                    <a:pt x="2839" y="3790"/>
                  </a:cubicBezTo>
                  <a:lnTo>
                    <a:pt x="2839" y="4266"/>
                  </a:lnTo>
                  <a:lnTo>
                    <a:pt x="3478" y="4266"/>
                  </a:lnTo>
                  <a:lnTo>
                    <a:pt x="3478" y="1397"/>
                  </a:lnTo>
                  <a:cubicBezTo>
                    <a:pt x="3478" y="402"/>
                    <a:pt x="2750" y="0"/>
                    <a:pt x="1873"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3"/>
            <p:cNvSpPr/>
            <p:nvPr/>
          </p:nvSpPr>
          <p:spPr>
            <a:xfrm>
              <a:off x="2798672" y="620667"/>
              <a:ext cx="20991" cy="183857"/>
            </a:xfrm>
            <a:custGeom>
              <a:avLst/>
              <a:gdLst/>
              <a:ahLst/>
              <a:cxnLst/>
              <a:rect l="l" t="t" r="r" b="b"/>
              <a:pathLst>
                <a:path w="655" h="5737" extrusionOk="0">
                  <a:moveTo>
                    <a:pt x="1" y="0"/>
                  </a:moveTo>
                  <a:lnTo>
                    <a:pt x="1" y="5737"/>
                  </a:lnTo>
                  <a:lnTo>
                    <a:pt x="655" y="5737"/>
                  </a:lnTo>
                  <a:lnTo>
                    <a:pt x="655"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3"/>
            <p:cNvSpPr/>
            <p:nvPr/>
          </p:nvSpPr>
          <p:spPr>
            <a:xfrm>
              <a:off x="2071418" y="879259"/>
              <a:ext cx="174819" cy="190074"/>
            </a:xfrm>
            <a:custGeom>
              <a:avLst/>
              <a:gdLst/>
              <a:ahLst/>
              <a:cxnLst/>
              <a:rect l="l" t="t" r="r" b="b"/>
              <a:pathLst>
                <a:path w="5455" h="5931" extrusionOk="0">
                  <a:moveTo>
                    <a:pt x="3062" y="1"/>
                  </a:moveTo>
                  <a:cubicBezTo>
                    <a:pt x="1338" y="1"/>
                    <a:pt x="1" y="1204"/>
                    <a:pt x="1" y="2973"/>
                  </a:cubicBezTo>
                  <a:cubicBezTo>
                    <a:pt x="1" y="4727"/>
                    <a:pt x="1338" y="5930"/>
                    <a:pt x="3062" y="5930"/>
                  </a:cubicBezTo>
                  <a:cubicBezTo>
                    <a:pt x="4325" y="5930"/>
                    <a:pt x="5039" y="5232"/>
                    <a:pt x="5455" y="4518"/>
                  </a:cubicBezTo>
                  <a:lnTo>
                    <a:pt x="4400" y="4013"/>
                  </a:lnTo>
                  <a:cubicBezTo>
                    <a:pt x="4162" y="4489"/>
                    <a:pt x="3657" y="4845"/>
                    <a:pt x="3062" y="4845"/>
                  </a:cubicBezTo>
                  <a:cubicBezTo>
                    <a:pt x="2022" y="4845"/>
                    <a:pt x="1264" y="4043"/>
                    <a:pt x="1264" y="2973"/>
                  </a:cubicBezTo>
                  <a:cubicBezTo>
                    <a:pt x="1264" y="1888"/>
                    <a:pt x="2022" y="1086"/>
                    <a:pt x="3062" y="1086"/>
                  </a:cubicBezTo>
                  <a:cubicBezTo>
                    <a:pt x="3657" y="1086"/>
                    <a:pt x="4162" y="1457"/>
                    <a:pt x="4400" y="1918"/>
                  </a:cubicBezTo>
                  <a:lnTo>
                    <a:pt x="5455" y="1398"/>
                  </a:lnTo>
                  <a:cubicBezTo>
                    <a:pt x="5054" y="684"/>
                    <a:pt x="4325" y="1"/>
                    <a:pt x="3062"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3"/>
            <p:cNvSpPr/>
            <p:nvPr/>
          </p:nvSpPr>
          <p:spPr>
            <a:xfrm>
              <a:off x="2263351" y="882111"/>
              <a:ext cx="34804" cy="183889"/>
            </a:xfrm>
            <a:custGeom>
              <a:avLst/>
              <a:gdLst/>
              <a:ahLst/>
              <a:cxnLst/>
              <a:rect l="l" t="t" r="r" b="b"/>
              <a:pathLst>
                <a:path w="1086" h="5738" extrusionOk="0">
                  <a:moveTo>
                    <a:pt x="1" y="1"/>
                  </a:moveTo>
                  <a:lnTo>
                    <a:pt x="1" y="5737"/>
                  </a:lnTo>
                  <a:lnTo>
                    <a:pt x="1086" y="5737"/>
                  </a:ln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3"/>
            <p:cNvSpPr/>
            <p:nvPr/>
          </p:nvSpPr>
          <p:spPr>
            <a:xfrm>
              <a:off x="2320043" y="929733"/>
              <a:ext cx="140528" cy="139599"/>
            </a:xfrm>
            <a:custGeom>
              <a:avLst/>
              <a:gdLst/>
              <a:ahLst/>
              <a:cxnLst/>
              <a:rect l="l" t="t" r="r" b="b"/>
              <a:pathLst>
                <a:path w="4385" h="4356" extrusionOk="0">
                  <a:moveTo>
                    <a:pt x="2185" y="967"/>
                  </a:moveTo>
                  <a:cubicBezTo>
                    <a:pt x="2869" y="967"/>
                    <a:pt x="3255" y="1532"/>
                    <a:pt x="3255" y="2171"/>
                  </a:cubicBezTo>
                  <a:cubicBezTo>
                    <a:pt x="3255" y="2825"/>
                    <a:pt x="2869" y="3389"/>
                    <a:pt x="2185" y="3389"/>
                  </a:cubicBezTo>
                  <a:cubicBezTo>
                    <a:pt x="1516" y="3389"/>
                    <a:pt x="1130" y="2825"/>
                    <a:pt x="1130" y="2171"/>
                  </a:cubicBezTo>
                  <a:cubicBezTo>
                    <a:pt x="1130" y="1532"/>
                    <a:pt x="1516" y="967"/>
                    <a:pt x="2185" y="967"/>
                  </a:cubicBezTo>
                  <a:close/>
                  <a:moveTo>
                    <a:pt x="2185" y="1"/>
                  </a:moveTo>
                  <a:cubicBezTo>
                    <a:pt x="818" y="1"/>
                    <a:pt x="0" y="997"/>
                    <a:pt x="0" y="2171"/>
                  </a:cubicBezTo>
                  <a:cubicBezTo>
                    <a:pt x="0" y="3360"/>
                    <a:pt x="818" y="4355"/>
                    <a:pt x="2185" y="4355"/>
                  </a:cubicBezTo>
                  <a:cubicBezTo>
                    <a:pt x="3567" y="4355"/>
                    <a:pt x="4384" y="3360"/>
                    <a:pt x="4384" y="2171"/>
                  </a:cubicBezTo>
                  <a:cubicBezTo>
                    <a:pt x="4384" y="997"/>
                    <a:pt x="3567" y="1"/>
                    <a:pt x="2185"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3"/>
            <p:cNvSpPr/>
            <p:nvPr/>
          </p:nvSpPr>
          <p:spPr>
            <a:xfrm>
              <a:off x="2482427" y="933066"/>
              <a:ext cx="124825" cy="136266"/>
            </a:xfrm>
            <a:custGeom>
              <a:avLst/>
              <a:gdLst/>
              <a:ahLst/>
              <a:cxnLst/>
              <a:rect l="l" t="t" r="r" b="b"/>
              <a:pathLst>
                <a:path w="3895" h="4252" extrusionOk="0">
                  <a:moveTo>
                    <a:pt x="1" y="1"/>
                  </a:moveTo>
                  <a:lnTo>
                    <a:pt x="1" y="2943"/>
                  </a:lnTo>
                  <a:cubicBezTo>
                    <a:pt x="1" y="3761"/>
                    <a:pt x="417" y="4251"/>
                    <a:pt x="1338" y="4251"/>
                  </a:cubicBezTo>
                  <a:cubicBezTo>
                    <a:pt x="2007" y="4251"/>
                    <a:pt x="2513" y="3939"/>
                    <a:pt x="2795" y="3627"/>
                  </a:cubicBezTo>
                  <a:lnTo>
                    <a:pt x="2795" y="4147"/>
                  </a:lnTo>
                  <a:lnTo>
                    <a:pt x="3895" y="4147"/>
                  </a:lnTo>
                  <a:lnTo>
                    <a:pt x="3895" y="1"/>
                  </a:lnTo>
                  <a:lnTo>
                    <a:pt x="2795" y="1"/>
                  </a:lnTo>
                  <a:lnTo>
                    <a:pt x="2795" y="2810"/>
                  </a:lnTo>
                  <a:cubicBezTo>
                    <a:pt x="2602" y="3048"/>
                    <a:pt x="2275" y="3285"/>
                    <a:pt x="1844" y="3285"/>
                  </a:cubicBezTo>
                  <a:cubicBezTo>
                    <a:pt x="1383" y="3285"/>
                    <a:pt x="1086" y="3092"/>
                    <a:pt x="1086" y="2513"/>
                  </a:cubicBez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3"/>
            <p:cNvSpPr/>
            <p:nvPr/>
          </p:nvSpPr>
          <p:spPr>
            <a:xfrm>
              <a:off x="2629622" y="882111"/>
              <a:ext cx="135272" cy="187221"/>
            </a:xfrm>
            <a:custGeom>
              <a:avLst/>
              <a:gdLst/>
              <a:ahLst/>
              <a:cxnLst/>
              <a:rect l="l" t="t" r="r" b="b"/>
              <a:pathLst>
                <a:path w="4221" h="5842" extrusionOk="0">
                  <a:moveTo>
                    <a:pt x="2170" y="2453"/>
                  </a:moveTo>
                  <a:cubicBezTo>
                    <a:pt x="2541" y="2453"/>
                    <a:pt x="2943" y="2646"/>
                    <a:pt x="3121" y="2928"/>
                  </a:cubicBezTo>
                  <a:lnTo>
                    <a:pt x="3121" y="4400"/>
                  </a:lnTo>
                  <a:cubicBezTo>
                    <a:pt x="2943" y="4667"/>
                    <a:pt x="2541" y="4875"/>
                    <a:pt x="2170" y="4875"/>
                  </a:cubicBezTo>
                  <a:cubicBezTo>
                    <a:pt x="1560" y="4875"/>
                    <a:pt x="1130" y="4385"/>
                    <a:pt x="1130" y="3672"/>
                  </a:cubicBezTo>
                  <a:cubicBezTo>
                    <a:pt x="1130" y="2943"/>
                    <a:pt x="1560" y="2453"/>
                    <a:pt x="2170" y="2453"/>
                  </a:cubicBezTo>
                  <a:close/>
                  <a:moveTo>
                    <a:pt x="3121" y="1"/>
                  </a:moveTo>
                  <a:lnTo>
                    <a:pt x="3121" y="2126"/>
                  </a:lnTo>
                  <a:cubicBezTo>
                    <a:pt x="2794" y="1695"/>
                    <a:pt x="2333" y="1487"/>
                    <a:pt x="1843" y="1487"/>
                  </a:cubicBezTo>
                  <a:cubicBezTo>
                    <a:pt x="773" y="1487"/>
                    <a:pt x="0" y="2304"/>
                    <a:pt x="0" y="3672"/>
                  </a:cubicBezTo>
                  <a:cubicBezTo>
                    <a:pt x="0" y="5054"/>
                    <a:pt x="788" y="5841"/>
                    <a:pt x="1843" y="5841"/>
                  </a:cubicBezTo>
                  <a:cubicBezTo>
                    <a:pt x="2333"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3"/>
            <p:cNvSpPr/>
            <p:nvPr/>
          </p:nvSpPr>
          <p:spPr>
            <a:xfrm>
              <a:off x="2868215" y="882111"/>
              <a:ext cx="130049" cy="183889"/>
            </a:xfrm>
            <a:custGeom>
              <a:avLst/>
              <a:gdLst/>
              <a:ahLst/>
              <a:cxnLst/>
              <a:rect l="l" t="t" r="r" b="b"/>
              <a:pathLst>
                <a:path w="4058" h="5738" extrusionOk="0">
                  <a:moveTo>
                    <a:pt x="1" y="1"/>
                  </a:moveTo>
                  <a:lnTo>
                    <a:pt x="1" y="5737"/>
                  </a:lnTo>
                  <a:lnTo>
                    <a:pt x="1219" y="5737"/>
                  </a:lnTo>
                  <a:lnTo>
                    <a:pt x="1219" y="3374"/>
                  </a:lnTo>
                  <a:lnTo>
                    <a:pt x="3998" y="3374"/>
                  </a:lnTo>
                  <a:lnTo>
                    <a:pt x="3998" y="2289"/>
                  </a:lnTo>
                  <a:lnTo>
                    <a:pt x="1219" y="2289"/>
                  </a:lnTo>
                  <a:lnTo>
                    <a:pt x="1219" y="1086"/>
                  </a:lnTo>
                  <a:lnTo>
                    <a:pt x="4058" y="1086"/>
                  </a:lnTo>
                  <a:lnTo>
                    <a:pt x="405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3"/>
            <p:cNvSpPr/>
            <p:nvPr/>
          </p:nvSpPr>
          <p:spPr>
            <a:xfrm>
              <a:off x="3011564" y="929733"/>
              <a:ext cx="141009" cy="139599"/>
            </a:xfrm>
            <a:custGeom>
              <a:avLst/>
              <a:gdLst/>
              <a:ahLst/>
              <a:cxnLst/>
              <a:rect l="l" t="t" r="r" b="b"/>
              <a:pathLst>
                <a:path w="4400" h="4356" extrusionOk="0">
                  <a:moveTo>
                    <a:pt x="2200" y="967"/>
                  </a:moveTo>
                  <a:cubicBezTo>
                    <a:pt x="2869" y="967"/>
                    <a:pt x="3255" y="1532"/>
                    <a:pt x="3255" y="2171"/>
                  </a:cubicBezTo>
                  <a:cubicBezTo>
                    <a:pt x="3255" y="2825"/>
                    <a:pt x="2869" y="3389"/>
                    <a:pt x="2200" y="3389"/>
                  </a:cubicBezTo>
                  <a:cubicBezTo>
                    <a:pt x="1517" y="3389"/>
                    <a:pt x="1130" y="2825"/>
                    <a:pt x="1130" y="2171"/>
                  </a:cubicBezTo>
                  <a:cubicBezTo>
                    <a:pt x="1130" y="1532"/>
                    <a:pt x="1517" y="967"/>
                    <a:pt x="2200" y="967"/>
                  </a:cubicBezTo>
                  <a:close/>
                  <a:moveTo>
                    <a:pt x="2200" y="1"/>
                  </a:moveTo>
                  <a:cubicBezTo>
                    <a:pt x="833" y="1"/>
                    <a:pt x="1" y="997"/>
                    <a:pt x="1" y="2171"/>
                  </a:cubicBezTo>
                  <a:cubicBezTo>
                    <a:pt x="1" y="3360"/>
                    <a:pt x="833" y="4355"/>
                    <a:pt x="2200" y="4355"/>
                  </a:cubicBezTo>
                  <a:cubicBezTo>
                    <a:pt x="3567" y="4355"/>
                    <a:pt x="4400" y="3360"/>
                    <a:pt x="4400" y="2171"/>
                  </a:cubicBezTo>
                  <a:cubicBezTo>
                    <a:pt x="4400" y="997"/>
                    <a:pt x="3567" y="1"/>
                    <a:pt x="2200"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3"/>
            <p:cNvSpPr/>
            <p:nvPr/>
          </p:nvSpPr>
          <p:spPr>
            <a:xfrm>
              <a:off x="3173980" y="933066"/>
              <a:ext cx="124793" cy="136266"/>
            </a:xfrm>
            <a:custGeom>
              <a:avLst/>
              <a:gdLst/>
              <a:ahLst/>
              <a:cxnLst/>
              <a:rect l="l" t="t" r="r" b="b"/>
              <a:pathLst>
                <a:path w="3894" h="4252" extrusionOk="0">
                  <a:moveTo>
                    <a:pt x="0" y="1"/>
                  </a:moveTo>
                  <a:lnTo>
                    <a:pt x="0" y="2943"/>
                  </a:lnTo>
                  <a:cubicBezTo>
                    <a:pt x="0" y="3761"/>
                    <a:pt x="431" y="4251"/>
                    <a:pt x="1338" y="4251"/>
                  </a:cubicBezTo>
                  <a:cubicBezTo>
                    <a:pt x="2021" y="4251"/>
                    <a:pt x="2512" y="3939"/>
                    <a:pt x="2794" y="3627"/>
                  </a:cubicBezTo>
                  <a:lnTo>
                    <a:pt x="2794" y="4147"/>
                  </a:lnTo>
                  <a:lnTo>
                    <a:pt x="3894" y="4147"/>
                  </a:lnTo>
                  <a:lnTo>
                    <a:pt x="3894" y="1"/>
                  </a:lnTo>
                  <a:lnTo>
                    <a:pt x="2794" y="1"/>
                  </a:lnTo>
                  <a:lnTo>
                    <a:pt x="2794" y="2810"/>
                  </a:lnTo>
                  <a:cubicBezTo>
                    <a:pt x="2616" y="3048"/>
                    <a:pt x="2274" y="3285"/>
                    <a:pt x="1858" y="3285"/>
                  </a:cubicBezTo>
                  <a:cubicBezTo>
                    <a:pt x="1382" y="3285"/>
                    <a:pt x="1085" y="3092"/>
                    <a:pt x="1085" y="2513"/>
                  </a:cubicBezTo>
                  <a:lnTo>
                    <a:pt x="1085"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3"/>
            <p:cNvSpPr/>
            <p:nvPr/>
          </p:nvSpPr>
          <p:spPr>
            <a:xfrm>
              <a:off x="3328289" y="929733"/>
              <a:ext cx="124793" cy="136266"/>
            </a:xfrm>
            <a:custGeom>
              <a:avLst/>
              <a:gdLst/>
              <a:ahLst/>
              <a:cxnLst/>
              <a:rect l="l" t="t" r="r" b="b"/>
              <a:pathLst>
                <a:path w="3894" h="4252" extrusionOk="0">
                  <a:moveTo>
                    <a:pt x="2556" y="1"/>
                  </a:moveTo>
                  <a:cubicBezTo>
                    <a:pt x="1873" y="1"/>
                    <a:pt x="1368" y="328"/>
                    <a:pt x="1100" y="640"/>
                  </a:cubicBezTo>
                  <a:lnTo>
                    <a:pt x="1100" y="105"/>
                  </a:lnTo>
                  <a:lnTo>
                    <a:pt x="0" y="105"/>
                  </a:lnTo>
                  <a:lnTo>
                    <a:pt x="0" y="4251"/>
                  </a:lnTo>
                  <a:lnTo>
                    <a:pt x="1100" y="4251"/>
                  </a:lnTo>
                  <a:lnTo>
                    <a:pt x="1100" y="1457"/>
                  </a:lnTo>
                  <a:cubicBezTo>
                    <a:pt x="1278" y="1205"/>
                    <a:pt x="1620" y="967"/>
                    <a:pt x="2051" y="967"/>
                  </a:cubicBezTo>
                  <a:cubicBezTo>
                    <a:pt x="2512" y="967"/>
                    <a:pt x="2809" y="1160"/>
                    <a:pt x="2809" y="1740"/>
                  </a:cubicBezTo>
                  <a:lnTo>
                    <a:pt x="2809" y="4251"/>
                  </a:lnTo>
                  <a:lnTo>
                    <a:pt x="3894" y="4251"/>
                  </a:lnTo>
                  <a:lnTo>
                    <a:pt x="3894" y="1324"/>
                  </a:lnTo>
                  <a:cubicBezTo>
                    <a:pt x="3894" y="521"/>
                    <a:pt x="3463" y="1"/>
                    <a:pt x="2556"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3"/>
            <p:cNvSpPr/>
            <p:nvPr/>
          </p:nvSpPr>
          <p:spPr>
            <a:xfrm>
              <a:off x="3475451" y="882111"/>
              <a:ext cx="135305" cy="187221"/>
            </a:xfrm>
            <a:custGeom>
              <a:avLst/>
              <a:gdLst/>
              <a:ahLst/>
              <a:cxnLst/>
              <a:rect l="l" t="t" r="r" b="b"/>
              <a:pathLst>
                <a:path w="4222" h="5842" extrusionOk="0">
                  <a:moveTo>
                    <a:pt x="2170" y="2453"/>
                  </a:moveTo>
                  <a:cubicBezTo>
                    <a:pt x="2542" y="2453"/>
                    <a:pt x="2943" y="2646"/>
                    <a:pt x="3121" y="2928"/>
                  </a:cubicBezTo>
                  <a:lnTo>
                    <a:pt x="3121" y="4400"/>
                  </a:lnTo>
                  <a:cubicBezTo>
                    <a:pt x="2943" y="4667"/>
                    <a:pt x="2542" y="4875"/>
                    <a:pt x="2170" y="4875"/>
                  </a:cubicBezTo>
                  <a:cubicBezTo>
                    <a:pt x="1561" y="4875"/>
                    <a:pt x="1130" y="4385"/>
                    <a:pt x="1130" y="3672"/>
                  </a:cubicBezTo>
                  <a:cubicBezTo>
                    <a:pt x="1130" y="2943"/>
                    <a:pt x="1561" y="2453"/>
                    <a:pt x="2170" y="2453"/>
                  </a:cubicBezTo>
                  <a:close/>
                  <a:moveTo>
                    <a:pt x="3121" y="1"/>
                  </a:moveTo>
                  <a:lnTo>
                    <a:pt x="3121" y="2126"/>
                  </a:lnTo>
                  <a:cubicBezTo>
                    <a:pt x="2794" y="1695"/>
                    <a:pt x="2334" y="1487"/>
                    <a:pt x="1843" y="1487"/>
                  </a:cubicBezTo>
                  <a:cubicBezTo>
                    <a:pt x="788" y="1487"/>
                    <a:pt x="0" y="2304"/>
                    <a:pt x="0" y="3672"/>
                  </a:cubicBezTo>
                  <a:cubicBezTo>
                    <a:pt x="0" y="5054"/>
                    <a:pt x="788" y="5841"/>
                    <a:pt x="1843" y="5841"/>
                  </a:cubicBezTo>
                  <a:cubicBezTo>
                    <a:pt x="2334"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3"/>
            <p:cNvSpPr/>
            <p:nvPr/>
          </p:nvSpPr>
          <p:spPr>
            <a:xfrm>
              <a:off x="3640720" y="929733"/>
              <a:ext cx="77170" cy="136266"/>
            </a:xfrm>
            <a:custGeom>
              <a:avLst/>
              <a:gdLst/>
              <a:ahLst/>
              <a:cxnLst/>
              <a:rect l="l" t="t" r="r" b="b"/>
              <a:pathLst>
                <a:path w="2408" h="4252" extrusionOk="0">
                  <a:moveTo>
                    <a:pt x="2408" y="1"/>
                  </a:moveTo>
                  <a:cubicBezTo>
                    <a:pt x="1888" y="1"/>
                    <a:pt x="1382" y="298"/>
                    <a:pt x="1085" y="670"/>
                  </a:cubicBezTo>
                  <a:lnTo>
                    <a:pt x="1085" y="105"/>
                  </a:lnTo>
                  <a:lnTo>
                    <a:pt x="0" y="105"/>
                  </a:lnTo>
                  <a:lnTo>
                    <a:pt x="0" y="4251"/>
                  </a:lnTo>
                  <a:lnTo>
                    <a:pt x="1085" y="4251"/>
                  </a:lnTo>
                  <a:lnTo>
                    <a:pt x="1085" y="1517"/>
                  </a:lnTo>
                  <a:cubicBezTo>
                    <a:pt x="1263" y="1249"/>
                    <a:pt x="1754" y="1041"/>
                    <a:pt x="2111" y="1041"/>
                  </a:cubicBezTo>
                  <a:cubicBezTo>
                    <a:pt x="2229" y="1041"/>
                    <a:pt x="2333" y="1041"/>
                    <a:pt x="2408" y="1071"/>
                  </a:cubicBezTo>
                  <a:lnTo>
                    <a:pt x="240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3"/>
            <p:cNvSpPr/>
            <p:nvPr/>
          </p:nvSpPr>
          <p:spPr>
            <a:xfrm>
              <a:off x="3725005" y="933066"/>
              <a:ext cx="144342" cy="187221"/>
            </a:xfrm>
            <a:custGeom>
              <a:avLst/>
              <a:gdLst/>
              <a:ahLst/>
              <a:cxnLst/>
              <a:rect l="l" t="t" r="r" b="b"/>
              <a:pathLst>
                <a:path w="4504" h="5842" extrusionOk="0">
                  <a:moveTo>
                    <a:pt x="1" y="1"/>
                  </a:moveTo>
                  <a:lnTo>
                    <a:pt x="1680" y="4207"/>
                  </a:lnTo>
                  <a:lnTo>
                    <a:pt x="1531" y="4563"/>
                  </a:lnTo>
                  <a:cubicBezTo>
                    <a:pt x="1427" y="4786"/>
                    <a:pt x="1234" y="4861"/>
                    <a:pt x="952" y="4861"/>
                  </a:cubicBezTo>
                  <a:cubicBezTo>
                    <a:pt x="848" y="4861"/>
                    <a:pt x="699" y="4831"/>
                    <a:pt x="610" y="4801"/>
                  </a:cubicBezTo>
                  <a:lnTo>
                    <a:pt x="447" y="5767"/>
                  </a:lnTo>
                  <a:cubicBezTo>
                    <a:pt x="580" y="5812"/>
                    <a:pt x="863" y="5841"/>
                    <a:pt x="982" y="5841"/>
                  </a:cubicBezTo>
                  <a:cubicBezTo>
                    <a:pt x="1695" y="5812"/>
                    <a:pt x="2245" y="5604"/>
                    <a:pt x="2557" y="4831"/>
                  </a:cubicBezTo>
                  <a:lnTo>
                    <a:pt x="4504" y="1"/>
                  </a:lnTo>
                  <a:lnTo>
                    <a:pt x="3330" y="1"/>
                  </a:lnTo>
                  <a:lnTo>
                    <a:pt x="2245" y="2884"/>
                  </a:lnTo>
                  <a:lnTo>
                    <a:pt x="1160"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3"/>
            <p:cNvSpPr/>
            <p:nvPr/>
          </p:nvSpPr>
          <p:spPr>
            <a:xfrm>
              <a:off x="3877423" y="932137"/>
              <a:ext cx="42880" cy="43360"/>
            </a:xfrm>
            <a:custGeom>
              <a:avLst/>
              <a:gdLst/>
              <a:ahLst/>
              <a:cxnLst/>
              <a:rect l="l" t="t" r="r" b="b"/>
              <a:pathLst>
                <a:path w="1338" h="1353" extrusionOk="0">
                  <a:moveTo>
                    <a:pt x="728" y="387"/>
                  </a:moveTo>
                  <a:cubicBezTo>
                    <a:pt x="788" y="387"/>
                    <a:pt x="862" y="446"/>
                    <a:pt x="862" y="535"/>
                  </a:cubicBezTo>
                  <a:cubicBezTo>
                    <a:pt x="862" y="610"/>
                    <a:pt x="788" y="669"/>
                    <a:pt x="728" y="669"/>
                  </a:cubicBezTo>
                  <a:lnTo>
                    <a:pt x="520" y="669"/>
                  </a:lnTo>
                  <a:lnTo>
                    <a:pt x="520" y="387"/>
                  </a:lnTo>
                  <a:close/>
                  <a:moveTo>
                    <a:pt x="416" y="297"/>
                  </a:moveTo>
                  <a:lnTo>
                    <a:pt x="416" y="1070"/>
                  </a:lnTo>
                  <a:lnTo>
                    <a:pt x="520" y="1070"/>
                  </a:lnTo>
                  <a:lnTo>
                    <a:pt x="520" y="758"/>
                  </a:lnTo>
                  <a:lnTo>
                    <a:pt x="654" y="758"/>
                  </a:lnTo>
                  <a:lnTo>
                    <a:pt x="847" y="1070"/>
                  </a:lnTo>
                  <a:lnTo>
                    <a:pt x="981" y="1070"/>
                  </a:lnTo>
                  <a:lnTo>
                    <a:pt x="788" y="758"/>
                  </a:lnTo>
                  <a:cubicBezTo>
                    <a:pt x="832" y="758"/>
                    <a:pt x="981" y="699"/>
                    <a:pt x="981" y="535"/>
                  </a:cubicBezTo>
                  <a:cubicBezTo>
                    <a:pt x="981" y="387"/>
                    <a:pt x="862" y="297"/>
                    <a:pt x="728" y="297"/>
                  </a:cubicBezTo>
                  <a:close/>
                  <a:moveTo>
                    <a:pt x="669" y="104"/>
                  </a:moveTo>
                  <a:cubicBezTo>
                    <a:pt x="981" y="104"/>
                    <a:pt x="1249" y="357"/>
                    <a:pt x="1249" y="684"/>
                  </a:cubicBezTo>
                  <a:cubicBezTo>
                    <a:pt x="1249" y="996"/>
                    <a:pt x="981" y="1249"/>
                    <a:pt x="669" y="1249"/>
                  </a:cubicBezTo>
                  <a:cubicBezTo>
                    <a:pt x="357" y="1249"/>
                    <a:pt x="89" y="996"/>
                    <a:pt x="89" y="684"/>
                  </a:cubicBezTo>
                  <a:cubicBezTo>
                    <a:pt x="89" y="357"/>
                    <a:pt x="357" y="104"/>
                    <a:pt x="669" y="104"/>
                  </a:cubicBezTo>
                  <a:close/>
                  <a:moveTo>
                    <a:pt x="669" y="0"/>
                  </a:moveTo>
                  <a:cubicBezTo>
                    <a:pt x="297" y="0"/>
                    <a:pt x="0" y="312"/>
                    <a:pt x="0" y="684"/>
                  </a:cubicBezTo>
                  <a:cubicBezTo>
                    <a:pt x="0" y="1055"/>
                    <a:pt x="297" y="1353"/>
                    <a:pt x="669" y="1353"/>
                  </a:cubicBezTo>
                  <a:cubicBezTo>
                    <a:pt x="1041" y="1353"/>
                    <a:pt x="1338" y="1055"/>
                    <a:pt x="1338" y="684"/>
                  </a:cubicBezTo>
                  <a:cubicBezTo>
                    <a:pt x="1338" y="312"/>
                    <a:pt x="1041" y="0"/>
                    <a:pt x="669"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63"/>
          <p:cNvSpPr/>
          <p:nvPr/>
        </p:nvSpPr>
        <p:spPr>
          <a:xfrm>
            <a:off x="4288225" y="2553900"/>
            <a:ext cx="678300" cy="16794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967" name="Google Shape;967;p63"/>
          <p:cNvSpPr/>
          <p:nvPr/>
        </p:nvSpPr>
        <p:spPr>
          <a:xfrm>
            <a:off x="4440252" y="2760262"/>
            <a:ext cx="358200" cy="358200"/>
          </a:xfrm>
          <a:prstGeom prst="cube">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3"/>
          <p:cNvSpPr/>
          <p:nvPr/>
        </p:nvSpPr>
        <p:spPr>
          <a:xfrm>
            <a:off x="4440252" y="3217462"/>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3"/>
          <p:cNvSpPr/>
          <p:nvPr/>
        </p:nvSpPr>
        <p:spPr>
          <a:xfrm>
            <a:off x="4440252" y="3674662"/>
            <a:ext cx="358200" cy="3582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3"/>
          <p:cNvSpPr/>
          <p:nvPr/>
        </p:nvSpPr>
        <p:spPr>
          <a:xfrm>
            <a:off x="6493550" y="2563925"/>
            <a:ext cx="678300" cy="16794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971" name="Google Shape;971;p63"/>
          <p:cNvSpPr/>
          <p:nvPr/>
        </p:nvSpPr>
        <p:spPr>
          <a:xfrm>
            <a:off x="6645577" y="2770287"/>
            <a:ext cx="358200" cy="358200"/>
          </a:xfrm>
          <a:prstGeom prst="cube">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3"/>
          <p:cNvSpPr/>
          <p:nvPr/>
        </p:nvSpPr>
        <p:spPr>
          <a:xfrm>
            <a:off x="6645577" y="3227487"/>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3"/>
          <p:cNvSpPr/>
          <p:nvPr/>
        </p:nvSpPr>
        <p:spPr>
          <a:xfrm>
            <a:off x="6645577" y="3684687"/>
            <a:ext cx="358200" cy="3582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3"/>
          <p:cNvSpPr/>
          <p:nvPr/>
        </p:nvSpPr>
        <p:spPr>
          <a:xfrm>
            <a:off x="7280750" y="2563925"/>
            <a:ext cx="678300" cy="16794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975" name="Google Shape;975;p63"/>
          <p:cNvSpPr/>
          <p:nvPr/>
        </p:nvSpPr>
        <p:spPr>
          <a:xfrm>
            <a:off x="7432777" y="2770287"/>
            <a:ext cx="358200" cy="358200"/>
          </a:xfrm>
          <a:prstGeom prst="cube">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3"/>
          <p:cNvSpPr/>
          <p:nvPr/>
        </p:nvSpPr>
        <p:spPr>
          <a:xfrm>
            <a:off x="7432777" y="3227487"/>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3"/>
          <p:cNvSpPr/>
          <p:nvPr/>
        </p:nvSpPr>
        <p:spPr>
          <a:xfrm>
            <a:off x="7432777" y="3684687"/>
            <a:ext cx="358200" cy="3582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8" name="Google Shape;978;p63"/>
          <p:cNvCxnSpPr>
            <a:stCxn id="966" idx="3"/>
            <a:endCxn id="970" idx="1"/>
          </p:cNvCxnSpPr>
          <p:nvPr/>
        </p:nvCxnSpPr>
        <p:spPr>
          <a:xfrm>
            <a:off x="4966525" y="3393600"/>
            <a:ext cx="1527000" cy="9900"/>
          </a:xfrm>
          <a:prstGeom prst="straightConnector1">
            <a:avLst/>
          </a:prstGeom>
          <a:noFill/>
          <a:ln w="9525" cap="flat" cmpd="sng">
            <a:solidFill>
              <a:schemeClr val="dk2"/>
            </a:solidFill>
            <a:prstDash val="solid"/>
            <a:round/>
            <a:headEnd type="none" w="med" len="med"/>
            <a:tailEnd type="triangle" w="med" len="med"/>
          </a:ln>
        </p:spPr>
      </p:cxnSp>
      <p:sp>
        <p:nvSpPr>
          <p:cNvPr id="979" name="Google Shape;979;p63"/>
          <p:cNvSpPr txBox="1"/>
          <p:nvPr/>
        </p:nvSpPr>
        <p:spPr>
          <a:xfrm>
            <a:off x="5000513" y="3535525"/>
            <a:ext cx="1443000" cy="6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Scale apps across multiple processes</a:t>
            </a:r>
            <a:endParaRPr>
              <a:latin typeface="Proxima Nova"/>
              <a:ea typeface="Proxima Nova"/>
              <a:cs typeface="Proxima Nova"/>
              <a:sym typeface="Proxima Nova"/>
            </a:endParaRPr>
          </a:p>
        </p:txBody>
      </p:sp>
      <p:pic>
        <p:nvPicPr>
          <p:cNvPr id="980" name="Google Shape;980;p63"/>
          <p:cNvPicPr preferRelativeResize="0"/>
          <p:nvPr/>
        </p:nvPicPr>
        <p:blipFill>
          <a:blip r:embed="rId3">
            <a:alphaModFix/>
          </a:blip>
          <a:stretch>
            <a:fillRect/>
          </a:stretch>
        </p:blipFill>
        <p:spPr>
          <a:xfrm>
            <a:off x="5873463" y="1214400"/>
            <a:ext cx="530825" cy="530825"/>
          </a:xfrm>
          <a:prstGeom prst="rect">
            <a:avLst/>
          </a:prstGeom>
          <a:noFill/>
          <a:ln>
            <a:noFill/>
          </a:ln>
        </p:spPr>
      </p:pic>
      <p:cxnSp>
        <p:nvCxnSpPr>
          <p:cNvPr id="981" name="Google Shape;981;p63"/>
          <p:cNvCxnSpPr>
            <a:stCxn id="980" idx="2"/>
            <a:endCxn id="966" idx="0"/>
          </p:cNvCxnSpPr>
          <p:nvPr/>
        </p:nvCxnSpPr>
        <p:spPr>
          <a:xfrm rot="5400000">
            <a:off x="4978775" y="1393925"/>
            <a:ext cx="808800" cy="1511400"/>
          </a:xfrm>
          <a:prstGeom prst="curvedConnector3">
            <a:avLst>
              <a:gd name="adj1" fmla="val 49992"/>
            </a:avLst>
          </a:prstGeom>
          <a:noFill/>
          <a:ln w="9525" cap="flat" cmpd="sng">
            <a:solidFill>
              <a:schemeClr val="dk2"/>
            </a:solidFill>
            <a:prstDash val="dash"/>
            <a:round/>
            <a:headEnd type="none" w="med" len="med"/>
            <a:tailEnd type="none" w="med" len="med"/>
          </a:ln>
        </p:spPr>
      </p:cxnSp>
      <p:cxnSp>
        <p:nvCxnSpPr>
          <p:cNvPr id="982" name="Google Shape;982;p63"/>
          <p:cNvCxnSpPr>
            <a:stCxn id="980" idx="2"/>
            <a:endCxn id="970" idx="0"/>
          </p:cNvCxnSpPr>
          <p:nvPr/>
        </p:nvCxnSpPr>
        <p:spPr>
          <a:xfrm rot="-5400000" flipH="1">
            <a:off x="6076475" y="1807625"/>
            <a:ext cx="818700" cy="693900"/>
          </a:xfrm>
          <a:prstGeom prst="curvedConnector3">
            <a:avLst>
              <a:gd name="adj1" fmla="val 50000"/>
            </a:avLst>
          </a:prstGeom>
          <a:noFill/>
          <a:ln w="9525" cap="flat" cmpd="sng">
            <a:solidFill>
              <a:schemeClr val="dk2"/>
            </a:solidFill>
            <a:prstDash val="dash"/>
            <a:round/>
            <a:headEnd type="none" w="med" len="med"/>
            <a:tailEnd type="none" w="med" len="med"/>
          </a:ln>
        </p:spPr>
      </p:cxnSp>
      <p:cxnSp>
        <p:nvCxnSpPr>
          <p:cNvPr id="983" name="Google Shape;983;p63"/>
          <p:cNvCxnSpPr>
            <a:stCxn id="980" idx="2"/>
            <a:endCxn id="974" idx="0"/>
          </p:cNvCxnSpPr>
          <p:nvPr/>
        </p:nvCxnSpPr>
        <p:spPr>
          <a:xfrm rot="-5400000" flipH="1">
            <a:off x="6470075" y="1414025"/>
            <a:ext cx="818700" cy="1481100"/>
          </a:xfrm>
          <a:prstGeom prst="curvedConnector3">
            <a:avLst>
              <a:gd name="adj1" fmla="val 50000"/>
            </a:avLst>
          </a:prstGeom>
          <a:noFill/>
          <a:ln w="9525" cap="flat" cmpd="sng">
            <a:solidFill>
              <a:schemeClr val="dk2"/>
            </a:solidFill>
            <a:prstDash val="dash"/>
            <a:round/>
            <a:headEnd type="none" w="med" len="med"/>
            <a:tailEnd type="none" w="med" len="med"/>
          </a:ln>
        </p:spPr>
      </p:cxnSp>
      <p:sp>
        <p:nvSpPr>
          <p:cNvPr id="984" name="Google Shape;984;p63"/>
          <p:cNvSpPr txBox="1"/>
          <p:nvPr/>
        </p:nvSpPr>
        <p:spPr>
          <a:xfrm>
            <a:off x="5000513" y="2621125"/>
            <a:ext cx="1443000" cy="6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VMs can only grow so large</a:t>
            </a:r>
            <a:endParaRPr>
              <a:latin typeface="Proxima Nova"/>
              <a:ea typeface="Proxima Nova"/>
              <a:cs typeface="Proxima Nova"/>
              <a:sym typeface="Proxima Nov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64"/>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Native Design -</a:t>
            </a:r>
            <a:endParaRPr/>
          </a:p>
          <a:p>
            <a:pPr marL="0" lvl="0" indent="0" algn="l" rtl="0">
              <a:spcBef>
                <a:spcPts val="0"/>
              </a:spcBef>
              <a:spcAft>
                <a:spcPts val="0"/>
              </a:spcAft>
              <a:buNone/>
            </a:pPr>
            <a:r>
              <a:rPr lang="en"/>
              <a:t>Disposability</a:t>
            </a:r>
            <a:endParaRPr/>
          </a:p>
        </p:txBody>
      </p:sp>
      <p:sp>
        <p:nvSpPr>
          <p:cNvPr id="990" name="Google Shape;990;p64"/>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a:t>Maximum robustness with fast startup and graceful shutdown</a:t>
            </a:r>
            <a:endParaRPr/>
          </a:p>
        </p:txBody>
      </p:sp>
      <p:sp>
        <p:nvSpPr>
          <p:cNvPr id="991" name="Google Shape;991;p64"/>
          <p:cNvSpPr txBox="1"/>
          <p:nvPr/>
        </p:nvSpPr>
        <p:spPr>
          <a:xfrm>
            <a:off x="7071825" y="953150"/>
            <a:ext cx="1607700" cy="80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Apps can start or stop at a moment's notice</a:t>
            </a:r>
            <a:endParaRPr>
              <a:latin typeface="Proxima Nova"/>
              <a:ea typeface="Proxima Nova"/>
              <a:cs typeface="Proxima Nova"/>
              <a:sym typeface="Proxima Nova"/>
            </a:endParaRPr>
          </a:p>
        </p:txBody>
      </p:sp>
      <p:pic>
        <p:nvPicPr>
          <p:cNvPr id="992" name="Google Shape;992;p64"/>
          <p:cNvPicPr preferRelativeResize="0"/>
          <p:nvPr/>
        </p:nvPicPr>
        <p:blipFill>
          <a:blip r:embed="rId3">
            <a:alphaModFix/>
          </a:blip>
          <a:stretch>
            <a:fillRect/>
          </a:stretch>
        </p:blipFill>
        <p:spPr>
          <a:xfrm>
            <a:off x="4791513" y="122711"/>
            <a:ext cx="530825" cy="530825"/>
          </a:xfrm>
          <a:prstGeom prst="rect">
            <a:avLst/>
          </a:prstGeom>
          <a:noFill/>
          <a:ln>
            <a:noFill/>
          </a:ln>
        </p:spPr>
      </p:pic>
      <p:cxnSp>
        <p:nvCxnSpPr>
          <p:cNvPr id="993" name="Google Shape;993;p64"/>
          <p:cNvCxnSpPr/>
          <p:nvPr/>
        </p:nvCxnSpPr>
        <p:spPr>
          <a:xfrm flipH="1">
            <a:off x="1127850" y="0"/>
            <a:ext cx="1511400" cy="808800"/>
          </a:xfrm>
          <a:prstGeom prst="curvedConnector3">
            <a:avLst>
              <a:gd name="adj1" fmla="val 50000"/>
            </a:avLst>
          </a:prstGeom>
          <a:noFill/>
          <a:ln w="9525" cap="flat" cmpd="sng">
            <a:solidFill>
              <a:schemeClr val="dk2"/>
            </a:solidFill>
            <a:prstDash val="dash"/>
            <a:round/>
            <a:headEnd type="none" w="med" len="med"/>
            <a:tailEnd type="none" w="med" len="med"/>
          </a:ln>
        </p:spPr>
      </p:cxnSp>
      <p:sp>
        <p:nvSpPr>
          <p:cNvPr id="994" name="Google Shape;994;p64"/>
          <p:cNvSpPr/>
          <p:nvPr/>
        </p:nvSpPr>
        <p:spPr>
          <a:xfrm>
            <a:off x="3547425" y="1046750"/>
            <a:ext cx="3018900" cy="621600"/>
          </a:xfrm>
          <a:prstGeom prst="roundRect">
            <a:avLst>
              <a:gd name="adj" fmla="val 188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Build</a:t>
            </a:r>
            <a:endParaRPr>
              <a:solidFill>
                <a:srgbClr val="FFFFFF"/>
              </a:solidFill>
              <a:latin typeface="Proxima Nova"/>
              <a:ea typeface="Proxima Nova"/>
              <a:cs typeface="Proxima Nova"/>
              <a:sym typeface="Proxima Nova"/>
            </a:endParaRPr>
          </a:p>
        </p:txBody>
      </p:sp>
      <p:grpSp>
        <p:nvGrpSpPr>
          <p:cNvPr id="995" name="Google Shape;995;p64"/>
          <p:cNvGrpSpPr/>
          <p:nvPr/>
        </p:nvGrpSpPr>
        <p:grpSpPr>
          <a:xfrm>
            <a:off x="3642742" y="1155087"/>
            <a:ext cx="925373" cy="399317"/>
            <a:chOff x="4288218" y="2553886"/>
            <a:chExt cx="1257300" cy="586800"/>
          </a:xfrm>
        </p:grpSpPr>
        <p:sp>
          <p:nvSpPr>
            <p:cNvPr id="996" name="Google Shape;996;p64"/>
            <p:cNvSpPr/>
            <p:nvPr/>
          </p:nvSpPr>
          <p:spPr>
            <a:xfrm>
              <a:off x="4288218" y="2553886"/>
              <a:ext cx="1257300" cy="5868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997" name="Google Shape;997;p64"/>
            <p:cNvSpPr/>
            <p:nvPr/>
          </p:nvSpPr>
          <p:spPr>
            <a:xfrm>
              <a:off x="4440252" y="2673879"/>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64"/>
          <p:cNvGrpSpPr/>
          <p:nvPr/>
        </p:nvGrpSpPr>
        <p:grpSpPr>
          <a:xfrm>
            <a:off x="4661657" y="1146836"/>
            <a:ext cx="855593" cy="399317"/>
            <a:chOff x="4340396" y="2553886"/>
            <a:chExt cx="1257300" cy="586800"/>
          </a:xfrm>
        </p:grpSpPr>
        <p:sp>
          <p:nvSpPr>
            <p:cNvPr id="999" name="Google Shape;999;p64"/>
            <p:cNvSpPr/>
            <p:nvPr/>
          </p:nvSpPr>
          <p:spPr>
            <a:xfrm>
              <a:off x="4340396" y="2553886"/>
              <a:ext cx="1257300" cy="5868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1000" name="Google Shape;1000;p64"/>
            <p:cNvSpPr/>
            <p:nvPr/>
          </p:nvSpPr>
          <p:spPr>
            <a:xfrm>
              <a:off x="4492431" y="2673879"/>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64"/>
          <p:cNvGrpSpPr/>
          <p:nvPr/>
        </p:nvGrpSpPr>
        <p:grpSpPr>
          <a:xfrm>
            <a:off x="5608650" y="1146823"/>
            <a:ext cx="855593" cy="399317"/>
            <a:chOff x="4288218" y="2553886"/>
            <a:chExt cx="1257300" cy="586800"/>
          </a:xfrm>
        </p:grpSpPr>
        <p:sp>
          <p:nvSpPr>
            <p:cNvPr id="1002" name="Google Shape;1002;p64"/>
            <p:cNvSpPr/>
            <p:nvPr/>
          </p:nvSpPr>
          <p:spPr>
            <a:xfrm>
              <a:off x="4288218" y="2553886"/>
              <a:ext cx="1257300" cy="5868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1003" name="Google Shape;1003;p64"/>
            <p:cNvSpPr/>
            <p:nvPr/>
          </p:nvSpPr>
          <p:spPr>
            <a:xfrm>
              <a:off x="4440252" y="2673879"/>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64"/>
          <p:cNvCxnSpPr>
            <a:stCxn id="992" idx="2"/>
            <a:endCxn id="997" idx="0"/>
          </p:cNvCxnSpPr>
          <p:nvPr/>
        </p:nvCxnSpPr>
        <p:spPr>
          <a:xfrm rot="5400000">
            <a:off x="4195325" y="375136"/>
            <a:ext cx="583200" cy="1140000"/>
          </a:xfrm>
          <a:prstGeom prst="curvedConnector3">
            <a:avLst>
              <a:gd name="adj1" fmla="val 50000"/>
            </a:avLst>
          </a:prstGeom>
          <a:noFill/>
          <a:ln w="9525" cap="flat" cmpd="sng">
            <a:solidFill>
              <a:schemeClr val="dk2"/>
            </a:solidFill>
            <a:prstDash val="dash"/>
            <a:round/>
            <a:headEnd type="none" w="med" len="med"/>
            <a:tailEnd type="none" w="med" len="med"/>
          </a:ln>
        </p:spPr>
      </p:cxnSp>
      <p:cxnSp>
        <p:nvCxnSpPr>
          <p:cNvPr id="1005" name="Google Shape;1005;p64"/>
          <p:cNvCxnSpPr>
            <a:stCxn id="992" idx="2"/>
            <a:endCxn id="1000" idx="0"/>
          </p:cNvCxnSpPr>
          <p:nvPr/>
        </p:nvCxnSpPr>
        <p:spPr>
          <a:xfrm rot="5400000">
            <a:off x="4699625" y="871336"/>
            <a:ext cx="575100" cy="139500"/>
          </a:xfrm>
          <a:prstGeom prst="curvedConnector3">
            <a:avLst>
              <a:gd name="adj1" fmla="val 49991"/>
            </a:avLst>
          </a:prstGeom>
          <a:noFill/>
          <a:ln w="9525" cap="flat" cmpd="sng">
            <a:solidFill>
              <a:schemeClr val="dk2"/>
            </a:solidFill>
            <a:prstDash val="dash"/>
            <a:round/>
            <a:headEnd type="none" w="med" len="med"/>
            <a:tailEnd type="none" w="med" len="med"/>
          </a:ln>
        </p:spPr>
      </p:cxnSp>
      <p:cxnSp>
        <p:nvCxnSpPr>
          <p:cNvPr id="1006" name="Google Shape;1006;p64"/>
          <p:cNvCxnSpPr>
            <a:stCxn id="992" idx="2"/>
            <a:endCxn id="1003" idx="0"/>
          </p:cNvCxnSpPr>
          <p:nvPr/>
        </p:nvCxnSpPr>
        <p:spPr>
          <a:xfrm rot="-5400000" flipH="1">
            <a:off x="5173325" y="537136"/>
            <a:ext cx="574800" cy="807600"/>
          </a:xfrm>
          <a:prstGeom prst="curvedConnector3">
            <a:avLst>
              <a:gd name="adj1" fmla="val 50009"/>
            </a:avLst>
          </a:prstGeom>
          <a:noFill/>
          <a:ln w="9525" cap="flat" cmpd="sng">
            <a:solidFill>
              <a:schemeClr val="dk2"/>
            </a:solidFill>
            <a:prstDash val="dash"/>
            <a:round/>
            <a:headEnd type="none" w="med" len="med"/>
            <a:tailEnd type="none" w="med" len="med"/>
          </a:ln>
        </p:spPr>
      </p:cxnSp>
      <p:sp>
        <p:nvSpPr>
          <p:cNvPr id="1007" name="Google Shape;1007;p64"/>
          <p:cNvSpPr txBox="1"/>
          <p:nvPr/>
        </p:nvSpPr>
        <p:spPr>
          <a:xfrm rot="-1052784">
            <a:off x="3813606" y="643165"/>
            <a:ext cx="1076695" cy="29232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prod.cfapps.io</a:t>
            </a:r>
            <a:endParaRPr sz="900">
              <a:latin typeface="Proxima Nova"/>
              <a:ea typeface="Proxima Nova"/>
              <a:cs typeface="Proxima Nova"/>
              <a:sym typeface="Proxima Nova"/>
            </a:endParaRPr>
          </a:p>
        </p:txBody>
      </p:sp>
      <p:pic>
        <p:nvPicPr>
          <p:cNvPr id="1008" name="Google Shape;1008;p64"/>
          <p:cNvPicPr preferRelativeResize="0"/>
          <p:nvPr/>
        </p:nvPicPr>
        <p:blipFill>
          <a:blip r:embed="rId3">
            <a:alphaModFix/>
          </a:blip>
          <a:stretch>
            <a:fillRect/>
          </a:stretch>
        </p:blipFill>
        <p:spPr>
          <a:xfrm>
            <a:off x="4791513" y="1772181"/>
            <a:ext cx="530825" cy="530825"/>
          </a:xfrm>
          <a:prstGeom prst="rect">
            <a:avLst/>
          </a:prstGeom>
          <a:noFill/>
          <a:ln>
            <a:noFill/>
          </a:ln>
        </p:spPr>
      </p:pic>
      <p:sp>
        <p:nvSpPr>
          <p:cNvPr id="1009" name="Google Shape;1009;p64"/>
          <p:cNvSpPr/>
          <p:nvPr/>
        </p:nvSpPr>
        <p:spPr>
          <a:xfrm>
            <a:off x="3547425" y="2696220"/>
            <a:ext cx="3018900" cy="621600"/>
          </a:xfrm>
          <a:prstGeom prst="roundRect">
            <a:avLst>
              <a:gd name="adj" fmla="val 188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Build</a:t>
            </a:r>
            <a:endParaRPr>
              <a:solidFill>
                <a:srgbClr val="FFFFFF"/>
              </a:solidFill>
              <a:latin typeface="Proxima Nova"/>
              <a:ea typeface="Proxima Nova"/>
              <a:cs typeface="Proxima Nova"/>
              <a:sym typeface="Proxima Nova"/>
            </a:endParaRPr>
          </a:p>
        </p:txBody>
      </p:sp>
      <p:grpSp>
        <p:nvGrpSpPr>
          <p:cNvPr id="1010" name="Google Shape;1010;p64"/>
          <p:cNvGrpSpPr/>
          <p:nvPr/>
        </p:nvGrpSpPr>
        <p:grpSpPr>
          <a:xfrm>
            <a:off x="3642742" y="2804557"/>
            <a:ext cx="925373" cy="399317"/>
            <a:chOff x="4288218" y="2553886"/>
            <a:chExt cx="1257300" cy="586800"/>
          </a:xfrm>
        </p:grpSpPr>
        <p:sp>
          <p:nvSpPr>
            <p:cNvPr id="1011" name="Google Shape;1011;p64"/>
            <p:cNvSpPr/>
            <p:nvPr/>
          </p:nvSpPr>
          <p:spPr>
            <a:xfrm>
              <a:off x="4288218" y="2553886"/>
              <a:ext cx="1257300" cy="5868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1012" name="Google Shape;1012;p64"/>
            <p:cNvSpPr/>
            <p:nvPr/>
          </p:nvSpPr>
          <p:spPr>
            <a:xfrm>
              <a:off x="4440252" y="2673879"/>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64"/>
          <p:cNvGrpSpPr/>
          <p:nvPr/>
        </p:nvGrpSpPr>
        <p:grpSpPr>
          <a:xfrm>
            <a:off x="4661657" y="2796306"/>
            <a:ext cx="855593" cy="399317"/>
            <a:chOff x="4340396" y="2553886"/>
            <a:chExt cx="1257300" cy="586800"/>
          </a:xfrm>
        </p:grpSpPr>
        <p:sp>
          <p:nvSpPr>
            <p:cNvPr id="1014" name="Google Shape;1014;p64"/>
            <p:cNvSpPr/>
            <p:nvPr/>
          </p:nvSpPr>
          <p:spPr>
            <a:xfrm>
              <a:off x="4340396" y="2553886"/>
              <a:ext cx="1257300" cy="5868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1015" name="Google Shape;1015;p64"/>
            <p:cNvSpPr/>
            <p:nvPr/>
          </p:nvSpPr>
          <p:spPr>
            <a:xfrm>
              <a:off x="4492431" y="2673879"/>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64"/>
          <p:cNvGrpSpPr/>
          <p:nvPr/>
        </p:nvGrpSpPr>
        <p:grpSpPr>
          <a:xfrm>
            <a:off x="5608650" y="2796293"/>
            <a:ext cx="855593" cy="399317"/>
            <a:chOff x="4288218" y="2553886"/>
            <a:chExt cx="1257300" cy="586800"/>
          </a:xfrm>
        </p:grpSpPr>
        <p:sp>
          <p:nvSpPr>
            <p:cNvPr id="1017" name="Google Shape;1017;p64"/>
            <p:cNvSpPr/>
            <p:nvPr/>
          </p:nvSpPr>
          <p:spPr>
            <a:xfrm>
              <a:off x="4288218" y="2553886"/>
              <a:ext cx="1257300" cy="5868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1018" name="Google Shape;1018;p64"/>
            <p:cNvSpPr/>
            <p:nvPr/>
          </p:nvSpPr>
          <p:spPr>
            <a:xfrm>
              <a:off x="4440252" y="2673879"/>
              <a:ext cx="358200" cy="3582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19" name="Google Shape;1019;p64"/>
          <p:cNvCxnSpPr>
            <a:stCxn id="1008" idx="2"/>
            <a:endCxn id="1012" idx="0"/>
          </p:cNvCxnSpPr>
          <p:nvPr/>
        </p:nvCxnSpPr>
        <p:spPr>
          <a:xfrm rot="5400000">
            <a:off x="4195325" y="2024606"/>
            <a:ext cx="583200" cy="1140000"/>
          </a:xfrm>
          <a:prstGeom prst="curvedConnector3">
            <a:avLst>
              <a:gd name="adj1" fmla="val 50001"/>
            </a:avLst>
          </a:prstGeom>
          <a:noFill/>
          <a:ln w="9525" cap="flat" cmpd="sng">
            <a:solidFill>
              <a:srgbClr val="999999"/>
            </a:solidFill>
            <a:prstDash val="dash"/>
            <a:round/>
            <a:headEnd type="none" w="med" len="med"/>
            <a:tailEnd type="none" w="med" len="med"/>
          </a:ln>
        </p:spPr>
      </p:cxnSp>
      <p:cxnSp>
        <p:nvCxnSpPr>
          <p:cNvPr id="1020" name="Google Shape;1020;p64"/>
          <p:cNvCxnSpPr>
            <a:stCxn id="1008" idx="2"/>
            <a:endCxn id="1015" idx="0"/>
          </p:cNvCxnSpPr>
          <p:nvPr/>
        </p:nvCxnSpPr>
        <p:spPr>
          <a:xfrm rot="5400000">
            <a:off x="4699625" y="2520806"/>
            <a:ext cx="575100" cy="139500"/>
          </a:xfrm>
          <a:prstGeom prst="curvedConnector3">
            <a:avLst>
              <a:gd name="adj1" fmla="val 49987"/>
            </a:avLst>
          </a:prstGeom>
          <a:noFill/>
          <a:ln w="9525" cap="flat" cmpd="sng">
            <a:solidFill>
              <a:schemeClr val="dk2"/>
            </a:solidFill>
            <a:prstDash val="dash"/>
            <a:round/>
            <a:headEnd type="none" w="med" len="med"/>
            <a:tailEnd type="none" w="med" len="med"/>
          </a:ln>
        </p:spPr>
      </p:cxnSp>
      <p:cxnSp>
        <p:nvCxnSpPr>
          <p:cNvPr id="1021" name="Google Shape;1021;p64"/>
          <p:cNvCxnSpPr>
            <a:stCxn id="1008" idx="2"/>
            <a:endCxn id="1018" idx="0"/>
          </p:cNvCxnSpPr>
          <p:nvPr/>
        </p:nvCxnSpPr>
        <p:spPr>
          <a:xfrm rot="-5400000" flipH="1">
            <a:off x="5173325" y="2186606"/>
            <a:ext cx="574800" cy="807600"/>
          </a:xfrm>
          <a:prstGeom prst="curvedConnector3">
            <a:avLst>
              <a:gd name="adj1" fmla="val 50012"/>
            </a:avLst>
          </a:prstGeom>
          <a:noFill/>
          <a:ln w="9525" cap="flat" cmpd="sng">
            <a:solidFill>
              <a:schemeClr val="dk2"/>
            </a:solidFill>
            <a:prstDash val="dash"/>
            <a:round/>
            <a:headEnd type="none" w="med" len="med"/>
            <a:tailEnd type="none" w="med" len="med"/>
          </a:ln>
        </p:spPr>
      </p:cxnSp>
      <p:sp>
        <p:nvSpPr>
          <p:cNvPr id="1022" name="Google Shape;1022;p64"/>
          <p:cNvSpPr txBox="1"/>
          <p:nvPr/>
        </p:nvSpPr>
        <p:spPr>
          <a:xfrm rot="-1052784">
            <a:off x="3813606" y="2292636"/>
            <a:ext cx="1076695" cy="29232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prod.cfapps.io</a:t>
            </a:r>
            <a:endParaRPr sz="900">
              <a:latin typeface="Proxima Nova"/>
              <a:ea typeface="Proxima Nova"/>
              <a:cs typeface="Proxima Nova"/>
              <a:sym typeface="Proxima Nova"/>
            </a:endParaRPr>
          </a:p>
        </p:txBody>
      </p:sp>
      <p:sp>
        <p:nvSpPr>
          <p:cNvPr id="1023" name="Google Shape;1023;p64"/>
          <p:cNvSpPr/>
          <p:nvPr/>
        </p:nvSpPr>
        <p:spPr>
          <a:xfrm>
            <a:off x="6111100" y="2873982"/>
            <a:ext cx="263700" cy="2439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4" name="Google Shape;1024;p64"/>
          <p:cNvCxnSpPr>
            <a:stCxn id="1008" idx="2"/>
            <a:endCxn id="1023" idx="0"/>
          </p:cNvCxnSpPr>
          <p:nvPr/>
        </p:nvCxnSpPr>
        <p:spPr>
          <a:xfrm rot="-5400000" flipH="1">
            <a:off x="5379725" y="1980206"/>
            <a:ext cx="570900" cy="1216500"/>
          </a:xfrm>
          <a:prstGeom prst="curvedConnector3">
            <a:avLst>
              <a:gd name="adj1" fmla="val 50007"/>
            </a:avLst>
          </a:prstGeom>
          <a:noFill/>
          <a:ln w="9525" cap="flat" cmpd="sng">
            <a:solidFill>
              <a:schemeClr val="lt2"/>
            </a:solidFill>
            <a:prstDash val="dash"/>
            <a:round/>
            <a:headEnd type="none" w="med" len="med"/>
            <a:tailEnd type="none" w="med" len="med"/>
          </a:ln>
        </p:spPr>
      </p:cxnSp>
      <p:sp>
        <p:nvSpPr>
          <p:cNvPr id="1025" name="Google Shape;1025;p64"/>
          <p:cNvSpPr txBox="1"/>
          <p:nvPr/>
        </p:nvSpPr>
        <p:spPr>
          <a:xfrm rot="959676">
            <a:off x="5157481" y="2284593"/>
            <a:ext cx="1343510" cy="2923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prod-tmp.cfapps.io</a:t>
            </a:r>
            <a:endParaRPr sz="900">
              <a:latin typeface="Proxima Nova"/>
              <a:ea typeface="Proxima Nova"/>
              <a:cs typeface="Proxima Nova"/>
              <a:sym typeface="Proxima Nova"/>
            </a:endParaRPr>
          </a:p>
        </p:txBody>
      </p:sp>
      <p:sp>
        <p:nvSpPr>
          <p:cNvPr id="1026" name="Google Shape;1026;p64"/>
          <p:cNvSpPr/>
          <p:nvPr/>
        </p:nvSpPr>
        <p:spPr>
          <a:xfrm>
            <a:off x="5140453" y="2868793"/>
            <a:ext cx="263700" cy="2439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4"/>
          <p:cNvSpPr/>
          <p:nvPr/>
        </p:nvSpPr>
        <p:spPr>
          <a:xfrm>
            <a:off x="4177875" y="2885070"/>
            <a:ext cx="263700" cy="2439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8" name="Google Shape;1028;p64"/>
          <p:cNvCxnSpPr>
            <a:stCxn id="1008" idx="2"/>
            <a:endCxn id="1026" idx="0"/>
          </p:cNvCxnSpPr>
          <p:nvPr/>
        </p:nvCxnSpPr>
        <p:spPr>
          <a:xfrm rot="-5400000" flipH="1">
            <a:off x="4897025" y="2462906"/>
            <a:ext cx="565800" cy="246000"/>
          </a:xfrm>
          <a:prstGeom prst="curvedConnector3">
            <a:avLst>
              <a:gd name="adj1" fmla="val 49999"/>
            </a:avLst>
          </a:prstGeom>
          <a:noFill/>
          <a:ln w="9525" cap="flat" cmpd="sng">
            <a:solidFill>
              <a:schemeClr val="lt2"/>
            </a:solidFill>
            <a:prstDash val="dash"/>
            <a:round/>
            <a:headEnd type="none" w="med" len="med"/>
            <a:tailEnd type="none" w="med" len="med"/>
          </a:ln>
        </p:spPr>
      </p:cxnSp>
      <p:cxnSp>
        <p:nvCxnSpPr>
          <p:cNvPr id="1029" name="Google Shape;1029;p64"/>
          <p:cNvCxnSpPr>
            <a:stCxn id="1008" idx="2"/>
            <a:endCxn id="1027" idx="0"/>
          </p:cNvCxnSpPr>
          <p:nvPr/>
        </p:nvCxnSpPr>
        <p:spPr>
          <a:xfrm rot="5400000">
            <a:off x="4407575" y="2235656"/>
            <a:ext cx="582000" cy="716700"/>
          </a:xfrm>
          <a:prstGeom prst="curvedConnector3">
            <a:avLst>
              <a:gd name="adj1" fmla="val 50005"/>
            </a:avLst>
          </a:prstGeom>
          <a:noFill/>
          <a:ln w="9525" cap="flat" cmpd="sng">
            <a:solidFill>
              <a:schemeClr val="lt2"/>
            </a:solidFill>
            <a:prstDash val="dash"/>
            <a:round/>
            <a:headEnd type="none" w="med" len="med"/>
            <a:tailEnd type="none" w="med" len="med"/>
          </a:ln>
        </p:spPr>
      </p:cxnSp>
      <p:pic>
        <p:nvPicPr>
          <p:cNvPr id="1030" name="Google Shape;1030;p64"/>
          <p:cNvPicPr preferRelativeResize="0"/>
          <p:nvPr/>
        </p:nvPicPr>
        <p:blipFill>
          <a:blip r:embed="rId3">
            <a:alphaModFix/>
          </a:blip>
          <a:stretch>
            <a:fillRect/>
          </a:stretch>
        </p:blipFill>
        <p:spPr>
          <a:xfrm>
            <a:off x="4791513" y="3424166"/>
            <a:ext cx="530825" cy="530825"/>
          </a:xfrm>
          <a:prstGeom prst="rect">
            <a:avLst/>
          </a:prstGeom>
          <a:noFill/>
          <a:ln>
            <a:noFill/>
          </a:ln>
        </p:spPr>
      </p:pic>
      <p:sp>
        <p:nvSpPr>
          <p:cNvPr id="1031" name="Google Shape;1031;p64"/>
          <p:cNvSpPr/>
          <p:nvPr/>
        </p:nvSpPr>
        <p:spPr>
          <a:xfrm>
            <a:off x="3547425" y="4348205"/>
            <a:ext cx="3018900" cy="621600"/>
          </a:xfrm>
          <a:prstGeom prst="roundRect">
            <a:avLst>
              <a:gd name="adj" fmla="val 188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Build</a:t>
            </a:r>
            <a:endParaRPr>
              <a:solidFill>
                <a:srgbClr val="FFFFFF"/>
              </a:solidFill>
              <a:latin typeface="Proxima Nova"/>
              <a:ea typeface="Proxima Nova"/>
              <a:cs typeface="Proxima Nova"/>
              <a:sym typeface="Proxima Nova"/>
            </a:endParaRPr>
          </a:p>
        </p:txBody>
      </p:sp>
      <p:sp>
        <p:nvSpPr>
          <p:cNvPr id="1032" name="Google Shape;1032;p64"/>
          <p:cNvSpPr/>
          <p:nvPr/>
        </p:nvSpPr>
        <p:spPr>
          <a:xfrm>
            <a:off x="3642742" y="4456541"/>
            <a:ext cx="925500" cy="3993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1033" name="Google Shape;1033;p64"/>
          <p:cNvSpPr/>
          <p:nvPr/>
        </p:nvSpPr>
        <p:spPr>
          <a:xfrm>
            <a:off x="4661657" y="4448291"/>
            <a:ext cx="855600" cy="3993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1034" name="Google Shape;1034;p64"/>
          <p:cNvSpPr/>
          <p:nvPr/>
        </p:nvSpPr>
        <p:spPr>
          <a:xfrm>
            <a:off x="5608650" y="4448278"/>
            <a:ext cx="855600" cy="3993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1035" name="Google Shape;1035;p64"/>
          <p:cNvSpPr txBox="1"/>
          <p:nvPr/>
        </p:nvSpPr>
        <p:spPr>
          <a:xfrm rot="-1566919">
            <a:off x="3973981" y="3904036"/>
            <a:ext cx="1076834" cy="29222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prod.cfapps.io</a:t>
            </a:r>
            <a:endParaRPr sz="900">
              <a:latin typeface="Proxima Nova"/>
              <a:ea typeface="Proxima Nova"/>
              <a:cs typeface="Proxima Nova"/>
              <a:sym typeface="Proxima Nova"/>
            </a:endParaRPr>
          </a:p>
        </p:txBody>
      </p:sp>
      <p:sp>
        <p:nvSpPr>
          <p:cNvPr id="1036" name="Google Shape;1036;p64"/>
          <p:cNvSpPr/>
          <p:nvPr/>
        </p:nvSpPr>
        <p:spPr>
          <a:xfrm>
            <a:off x="6111100" y="4525967"/>
            <a:ext cx="263700" cy="2439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7" name="Google Shape;1037;p64"/>
          <p:cNvCxnSpPr>
            <a:stCxn id="1030" idx="2"/>
            <a:endCxn id="1036" idx="0"/>
          </p:cNvCxnSpPr>
          <p:nvPr/>
        </p:nvCxnSpPr>
        <p:spPr>
          <a:xfrm rot="-5400000" flipH="1">
            <a:off x="5379725" y="3632190"/>
            <a:ext cx="570900" cy="1216500"/>
          </a:xfrm>
          <a:prstGeom prst="curvedConnector3">
            <a:avLst>
              <a:gd name="adj1" fmla="val 50007"/>
            </a:avLst>
          </a:prstGeom>
          <a:noFill/>
          <a:ln w="9525" cap="flat" cmpd="sng">
            <a:solidFill>
              <a:schemeClr val="lt2"/>
            </a:solidFill>
            <a:prstDash val="dash"/>
            <a:round/>
            <a:headEnd type="none" w="med" len="med"/>
            <a:tailEnd type="none" w="med" len="med"/>
          </a:ln>
        </p:spPr>
      </p:cxnSp>
      <p:sp>
        <p:nvSpPr>
          <p:cNvPr id="1038" name="Google Shape;1038;p64"/>
          <p:cNvSpPr/>
          <p:nvPr/>
        </p:nvSpPr>
        <p:spPr>
          <a:xfrm>
            <a:off x="5140453" y="4520777"/>
            <a:ext cx="263700" cy="2439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4"/>
          <p:cNvSpPr/>
          <p:nvPr/>
        </p:nvSpPr>
        <p:spPr>
          <a:xfrm>
            <a:off x="4177875" y="4537054"/>
            <a:ext cx="263700" cy="2439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0" name="Google Shape;1040;p64"/>
          <p:cNvCxnSpPr>
            <a:stCxn id="1030" idx="2"/>
            <a:endCxn id="1038" idx="0"/>
          </p:cNvCxnSpPr>
          <p:nvPr/>
        </p:nvCxnSpPr>
        <p:spPr>
          <a:xfrm rot="-5400000" flipH="1">
            <a:off x="4897025" y="4114890"/>
            <a:ext cx="565800" cy="246000"/>
          </a:xfrm>
          <a:prstGeom prst="curvedConnector3">
            <a:avLst>
              <a:gd name="adj1" fmla="val 49999"/>
            </a:avLst>
          </a:prstGeom>
          <a:noFill/>
          <a:ln w="9525" cap="flat" cmpd="sng">
            <a:solidFill>
              <a:schemeClr val="lt2"/>
            </a:solidFill>
            <a:prstDash val="dash"/>
            <a:round/>
            <a:headEnd type="none" w="med" len="med"/>
            <a:tailEnd type="none" w="med" len="med"/>
          </a:ln>
        </p:spPr>
      </p:cxnSp>
      <p:cxnSp>
        <p:nvCxnSpPr>
          <p:cNvPr id="1041" name="Google Shape;1041;p64"/>
          <p:cNvCxnSpPr>
            <a:stCxn id="1030" idx="2"/>
            <a:endCxn id="1039" idx="0"/>
          </p:cNvCxnSpPr>
          <p:nvPr/>
        </p:nvCxnSpPr>
        <p:spPr>
          <a:xfrm rot="5400000">
            <a:off x="4407575" y="3887640"/>
            <a:ext cx="582000" cy="716700"/>
          </a:xfrm>
          <a:prstGeom prst="curvedConnector3">
            <a:avLst>
              <a:gd name="adj1" fmla="val 50005"/>
            </a:avLst>
          </a:prstGeom>
          <a:noFill/>
          <a:ln w="9525" cap="flat" cmpd="sng">
            <a:solidFill>
              <a:schemeClr val="lt2"/>
            </a:solidFill>
            <a:prstDash val="dash"/>
            <a:round/>
            <a:headEnd type="none" w="med" len="med"/>
            <a:tailEnd type="none" w="med" len="med"/>
          </a:ln>
        </p:spPr>
      </p:cxnSp>
      <p:sp>
        <p:nvSpPr>
          <p:cNvPr id="1042" name="Google Shape;1042;p64"/>
          <p:cNvSpPr txBox="1"/>
          <p:nvPr/>
        </p:nvSpPr>
        <p:spPr>
          <a:xfrm>
            <a:off x="7071825" y="2576808"/>
            <a:ext cx="1607700" cy="80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Strive for fast startup</a:t>
            </a:r>
            <a:endParaRPr>
              <a:latin typeface="Proxima Nova"/>
              <a:ea typeface="Proxima Nova"/>
              <a:cs typeface="Proxima Nova"/>
              <a:sym typeface="Proxima Nova"/>
            </a:endParaRPr>
          </a:p>
        </p:txBody>
      </p:sp>
      <p:sp>
        <p:nvSpPr>
          <p:cNvPr id="1043" name="Google Shape;1043;p64"/>
          <p:cNvSpPr txBox="1"/>
          <p:nvPr/>
        </p:nvSpPr>
        <p:spPr>
          <a:xfrm>
            <a:off x="7183525" y="4160992"/>
            <a:ext cx="1607700" cy="80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And graceful shutdown</a:t>
            </a:r>
            <a:endParaRPr>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grpSp>
        <p:nvGrpSpPr>
          <p:cNvPr id="1048" name="Google Shape;1048;p65"/>
          <p:cNvGrpSpPr/>
          <p:nvPr/>
        </p:nvGrpSpPr>
        <p:grpSpPr>
          <a:xfrm>
            <a:off x="3414433" y="373840"/>
            <a:ext cx="5451237" cy="2388918"/>
            <a:chOff x="280650" y="907200"/>
            <a:chExt cx="8584625" cy="3762075"/>
          </a:xfrm>
        </p:grpSpPr>
        <p:sp>
          <p:nvSpPr>
            <p:cNvPr id="1049" name="Google Shape;1049;p65"/>
            <p:cNvSpPr/>
            <p:nvPr/>
          </p:nvSpPr>
          <p:spPr>
            <a:xfrm>
              <a:off x="280650" y="907200"/>
              <a:ext cx="2780100" cy="3762000"/>
            </a:xfrm>
            <a:prstGeom prst="rect">
              <a:avLst/>
            </a:prstGeom>
            <a:solidFill>
              <a:srgbClr val="2E2C91">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p:txBody>
        </p:sp>
        <p:sp>
          <p:nvSpPr>
            <p:cNvPr id="1050" name="Google Shape;1050;p65"/>
            <p:cNvSpPr/>
            <p:nvPr/>
          </p:nvSpPr>
          <p:spPr>
            <a:xfrm>
              <a:off x="6085175" y="907275"/>
              <a:ext cx="2780100" cy="3762000"/>
            </a:xfrm>
            <a:prstGeom prst="rect">
              <a:avLst/>
            </a:prstGeom>
            <a:solidFill>
              <a:srgbClr val="1FA1FF">
                <a:alpha val="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5"/>
            <p:cNvSpPr/>
            <p:nvPr/>
          </p:nvSpPr>
          <p:spPr>
            <a:xfrm>
              <a:off x="3186498" y="907271"/>
              <a:ext cx="27801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 name="Google Shape;1052;p65"/>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Native Design - Dev/Prod Parity</a:t>
            </a:r>
            <a:endParaRPr/>
          </a:p>
        </p:txBody>
      </p:sp>
      <p:sp>
        <p:nvSpPr>
          <p:cNvPr id="1053" name="Google Shape;1053;p65"/>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a:t>Keep dev, staging and production as similar as possible</a:t>
            </a:r>
            <a:endParaRPr/>
          </a:p>
        </p:txBody>
      </p:sp>
      <p:graphicFrame>
        <p:nvGraphicFramePr>
          <p:cNvPr id="1054" name="Google Shape;1054;p65"/>
          <p:cNvGraphicFramePr/>
          <p:nvPr/>
        </p:nvGraphicFramePr>
        <p:xfrm>
          <a:off x="3414433" y="2863556"/>
          <a:ext cx="3000000" cy="3000000"/>
        </p:xfrm>
        <a:graphic>
          <a:graphicData uri="http://schemas.openxmlformats.org/drawingml/2006/table">
            <a:tbl>
              <a:tblPr>
                <a:noFill/>
                <a:tableStyleId>{C2F49FC6-B3B8-4020-AA99-C7180C417C7C}</a:tableStyleId>
              </a:tblPr>
              <a:tblGrid>
                <a:gridCol w="1795325">
                  <a:extLst>
                    <a:ext uri="{9D8B030D-6E8A-4147-A177-3AD203B41FA5}">
                      <a16:colId xmlns:a16="http://schemas.microsoft.com/office/drawing/2014/main" val="20000"/>
                    </a:ext>
                  </a:extLst>
                </a:gridCol>
                <a:gridCol w="1853725">
                  <a:extLst>
                    <a:ext uri="{9D8B030D-6E8A-4147-A177-3AD203B41FA5}">
                      <a16:colId xmlns:a16="http://schemas.microsoft.com/office/drawing/2014/main" val="20001"/>
                    </a:ext>
                  </a:extLst>
                </a:gridCol>
                <a:gridCol w="1836125">
                  <a:extLst>
                    <a:ext uri="{9D8B030D-6E8A-4147-A177-3AD203B41FA5}">
                      <a16:colId xmlns:a16="http://schemas.microsoft.com/office/drawing/2014/main" val="20002"/>
                    </a:ext>
                  </a:extLst>
                </a:gridCol>
              </a:tblGrid>
              <a:tr h="396225">
                <a:tc>
                  <a:txBody>
                    <a:bodyPr/>
                    <a:lstStyle/>
                    <a:p>
                      <a:pPr marL="0" lvl="0" indent="0" algn="l" rtl="0">
                        <a:spcBef>
                          <a:spcPts val="0"/>
                        </a:spcBef>
                        <a:spcAft>
                          <a:spcPts val="0"/>
                        </a:spcAft>
                        <a:buNone/>
                      </a:pPr>
                      <a:endParaRPr>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accent3"/>
                          </a:solidFill>
                          <a:latin typeface="Proxima Nova"/>
                          <a:ea typeface="Proxima Nova"/>
                          <a:cs typeface="Proxima Nova"/>
                          <a:sym typeface="Proxima Nova"/>
                        </a:rPr>
                        <a:t>Traditional App</a:t>
                      </a:r>
                      <a:endParaRPr b="1">
                        <a:solidFill>
                          <a:schemeClr val="accent3"/>
                        </a:solidFill>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lt2"/>
                          </a:solidFill>
                          <a:latin typeface="Proxima Nova"/>
                          <a:ea typeface="Proxima Nova"/>
                          <a:cs typeface="Proxima Nova"/>
                          <a:sym typeface="Proxima Nova"/>
                        </a:rPr>
                        <a:t>12-factor App</a:t>
                      </a:r>
                      <a:endParaRPr b="1">
                        <a:solidFill>
                          <a:schemeClr val="lt2"/>
                        </a:solidFill>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latin typeface="Proxima Nova"/>
                          <a:ea typeface="Proxima Nova"/>
                          <a:cs typeface="Proxima Nova"/>
                          <a:sym typeface="Proxima Nova"/>
                        </a:rPr>
                        <a:t>Time between deploys</a:t>
                      </a:r>
                      <a:endParaRPr>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accent3"/>
                          </a:solidFill>
                          <a:latin typeface="Proxima Nova"/>
                          <a:ea typeface="Proxima Nova"/>
                          <a:cs typeface="Proxima Nova"/>
                          <a:sym typeface="Proxima Nova"/>
                        </a:rPr>
                        <a:t>days/weeks</a:t>
                      </a:r>
                      <a:endParaRPr>
                        <a:solidFill>
                          <a:schemeClr val="accent3"/>
                        </a:solidFill>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8774"/>
                          </a:solidFill>
                          <a:latin typeface="Proxima Nova"/>
                          <a:ea typeface="Proxima Nova"/>
                          <a:cs typeface="Proxima Nova"/>
                          <a:sym typeface="Proxima Nova"/>
                        </a:rPr>
                        <a:t>mins/hours</a:t>
                      </a:r>
                      <a:endParaRPr>
                        <a:solidFill>
                          <a:srgbClr val="008774"/>
                        </a:solidFill>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latin typeface="Proxima Nova"/>
                          <a:ea typeface="Proxima Nova"/>
                          <a:cs typeface="Proxima Nova"/>
                          <a:sym typeface="Proxima Nova"/>
                        </a:rPr>
                        <a:t>Dev vs. Ops</a:t>
                      </a:r>
                      <a:endParaRPr>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accent3"/>
                          </a:solidFill>
                          <a:latin typeface="Proxima Nova"/>
                          <a:ea typeface="Proxima Nova"/>
                          <a:cs typeface="Proxima Nova"/>
                          <a:sym typeface="Proxima Nova"/>
                        </a:rPr>
                        <a:t>different folks</a:t>
                      </a:r>
                      <a:endParaRPr>
                        <a:solidFill>
                          <a:schemeClr val="accent3"/>
                        </a:solidFill>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8774"/>
                          </a:solidFill>
                          <a:latin typeface="Proxima Nova"/>
                          <a:ea typeface="Proxima Nova"/>
                          <a:cs typeface="Proxima Nova"/>
                          <a:sym typeface="Proxima Nova"/>
                        </a:rPr>
                        <a:t>same folks</a:t>
                      </a:r>
                      <a:endParaRPr>
                        <a:solidFill>
                          <a:srgbClr val="008774"/>
                        </a:solidFill>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latin typeface="Proxima Nova"/>
                          <a:ea typeface="Proxima Nova"/>
                          <a:cs typeface="Proxima Nova"/>
                          <a:sym typeface="Proxima Nova"/>
                        </a:rPr>
                        <a:t>Dev &amp; Prod Environments</a:t>
                      </a:r>
                      <a:endParaRPr>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accent3"/>
                          </a:solidFill>
                          <a:latin typeface="Proxima Nova"/>
                          <a:ea typeface="Proxima Nova"/>
                          <a:cs typeface="Proxima Nova"/>
                          <a:sym typeface="Proxima Nova"/>
                        </a:rPr>
                        <a:t>Divergent</a:t>
                      </a:r>
                      <a:endParaRPr>
                        <a:solidFill>
                          <a:schemeClr val="accent3"/>
                        </a:solidFill>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008774"/>
                          </a:solidFill>
                          <a:latin typeface="Proxima Nova"/>
                          <a:ea typeface="Proxima Nova"/>
                          <a:cs typeface="Proxima Nova"/>
                          <a:sym typeface="Proxima Nova"/>
                        </a:rPr>
                        <a:t>Similar</a:t>
                      </a:r>
                      <a:endParaRPr>
                        <a:solidFill>
                          <a:srgbClr val="008774"/>
                        </a:solidFill>
                        <a:latin typeface="Proxima Nova"/>
                        <a:ea typeface="Proxima Nova"/>
                        <a:cs typeface="Proxima Nova"/>
                        <a:sym typeface="Proxima Nova"/>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055" name="Google Shape;1055;p65"/>
          <p:cNvSpPr/>
          <p:nvPr/>
        </p:nvSpPr>
        <p:spPr>
          <a:xfrm>
            <a:off x="4044100" y="580815"/>
            <a:ext cx="497100" cy="497100"/>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79088" y="93066"/>
                </a:moveTo>
                <a:cubicBezTo>
                  <a:pt x="77783" y="93816"/>
                  <a:pt x="77338" y="95488"/>
                  <a:pt x="78094" y="96788"/>
                </a:cubicBezTo>
                <a:cubicBezTo>
                  <a:pt x="78844" y="98100"/>
                  <a:pt x="80516" y="98544"/>
                  <a:pt x="81816" y="97788"/>
                </a:cubicBezTo>
                <a:cubicBezTo>
                  <a:pt x="83122" y="97038"/>
                  <a:pt x="83566" y="95372"/>
                  <a:pt x="82816" y="94066"/>
                </a:cubicBezTo>
                <a:cubicBezTo>
                  <a:pt x="82061" y="92761"/>
                  <a:pt x="80400" y="92316"/>
                  <a:pt x="79088" y="93066"/>
                </a:cubicBezTo>
                <a:moveTo>
                  <a:pt x="60000" y="65455"/>
                </a:moveTo>
                <a:cubicBezTo>
                  <a:pt x="56988" y="65455"/>
                  <a:pt x="54544" y="63011"/>
                  <a:pt x="54544" y="60000"/>
                </a:cubicBezTo>
                <a:cubicBezTo>
                  <a:pt x="54544" y="56988"/>
                  <a:pt x="56988" y="54544"/>
                  <a:pt x="60000" y="54544"/>
                </a:cubicBezTo>
                <a:cubicBezTo>
                  <a:pt x="63011" y="54544"/>
                  <a:pt x="65455" y="56988"/>
                  <a:pt x="65455" y="60000"/>
                </a:cubicBezTo>
                <a:cubicBezTo>
                  <a:pt x="65455" y="63011"/>
                  <a:pt x="63011" y="65455"/>
                  <a:pt x="60000" y="65455"/>
                </a:cubicBezTo>
                <a:moveTo>
                  <a:pt x="84544" y="57272"/>
                </a:moveTo>
                <a:lnTo>
                  <a:pt x="70522" y="57272"/>
                </a:lnTo>
                <a:cubicBezTo>
                  <a:pt x="69527" y="53466"/>
                  <a:pt x="66544" y="50466"/>
                  <a:pt x="62727" y="49477"/>
                </a:cubicBezTo>
                <a:lnTo>
                  <a:pt x="62727" y="19088"/>
                </a:lnTo>
                <a:cubicBezTo>
                  <a:pt x="62727" y="17588"/>
                  <a:pt x="61505" y="16361"/>
                  <a:pt x="60000" y="16361"/>
                </a:cubicBezTo>
                <a:cubicBezTo>
                  <a:pt x="58494" y="16361"/>
                  <a:pt x="57272" y="17588"/>
                  <a:pt x="57272" y="19088"/>
                </a:cubicBezTo>
                <a:lnTo>
                  <a:pt x="57272" y="49477"/>
                </a:lnTo>
                <a:cubicBezTo>
                  <a:pt x="52577" y="50694"/>
                  <a:pt x="49088" y="54922"/>
                  <a:pt x="49088" y="60000"/>
                </a:cubicBezTo>
                <a:cubicBezTo>
                  <a:pt x="49088" y="66027"/>
                  <a:pt x="53977" y="70911"/>
                  <a:pt x="60000" y="70911"/>
                </a:cubicBezTo>
                <a:cubicBezTo>
                  <a:pt x="65077" y="70911"/>
                  <a:pt x="69311" y="67427"/>
                  <a:pt x="70522" y="62727"/>
                </a:cubicBezTo>
                <a:lnTo>
                  <a:pt x="84544" y="62727"/>
                </a:lnTo>
                <a:cubicBezTo>
                  <a:pt x="86050" y="62727"/>
                  <a:pt x="87272" y="61511"/>
                  <a:pt x="87272" y="60000"/>
                </a:cubicBezTo>
                <a:cubicBezTo>
                  <a:pt x="87272" y="58494"/>
                  <a:pt x="86050" y="57272"/>
                  <a:pt x="84544" y="57272"/>
                </a:cubicBezTo>
                <a:moveTo>
                  <a:pt x="94066" y="37183"/>
                </a:moveTo>
                <a:cubicBezTo>
                  <a:pt x="92761" y="37938"/>
                  <a:pt x="92311" y="39605"/>
                  <a:pt x="93066" y="40911"/>
                </a:cubicBezTo>
                <a:cubicBezTo>
                  <a:pt x="93816" y="42216"/>
                  <a:pt x="95488" y="42661"/>
                  <a:pt x="96788" y="41905"/>
                </a:cubicBezTo>
                <a:cubicBezTo>
                  <a:pt x="98094" y="41155"/>
                  <a:pt x="98538" y="39488"/>
                  <a:pt x="97788" y="38183"/>
                </a:cubicBezTo>
                <a:cubicBezTo>
                  <a:pt x="97038" y="36877"/>
                  <a:pt x="95366" y="36427"/>
                  <a:pt x="94066" y="37183"/>
                </a:cubicBezTo>
                <a:moveTo>
                  <a:pt x="60000" y="98183"/>
                </a:moveTo>
                <a:cubicBezTo>
                  <a:pt x="58494" y="98183"/>
                  <a:pt x="57272" y="99405"/>
                  <a:pt x="57272" y="100911"/>
                </a:cubicBezTo>
                <a:cubicBezTo>
                  <a:pt x="57272" y="102416"/>
                  <a:pt x="58494" y="103638"/>
                  <a:pt x="60000" y="103638"/>
                </a:cubicBezTo>
                <a:cubicBezTo>
                  <a:pt x="61505" y="103638"/>
                  <a:pt x="62727" y="102416"/>
                  <a:pt x="62727" y="100911"/>
                </a:cubicBezTo>
                <a:cubicBezTo>
                  <a:pt x="62727" y="99405"/>
                  <a:pt x="61505" y="98183"/>
                  <a:pt x="60000" y="98183"/>
                </a:cubicBezTo>
                <a:moveTo>
                  <a:pt x="96788" y="78094"/>
                </a:moveTo>
                <a:cubicBezTo>
                  <a:pt x="95488" y="77338"/>
                  <a:pt x="93816" y="77783"/>
                  <a:pt x="93066" y="79088"/>
                </a:cubicBezTo>
                <a:cubicBezTo>
                  <a:pt x="92311" y="80400"/>
                  <a:pt x="92761" y="82066"/>
                  <a:pt x="94066" y="82816"/>
                </a:cubicBezTo>
                <a:cubicBezTo>
                  <a:pt x="95366" y="83572"/>
                  <a:pt x="97038" y="83122"/>
                  <a:pt x="97788" y="81816"/>
                </a:cubicBezTo>
                <a:cubicBezTo>
                  <a:pt x="98538" y="80511"/>
                  <a:pt x="98094" y="78844"/>
                  <a:pt x="96788" y="78094"/>
                </a:cubicBezTo>
                <a:moveTo>
                  <a:pt x="25933" y="37183"/>
                </a:moveTo>
                <a:cubicBezTo>
                  <a:pt x="24627" y="36427"/>
                  <a:pt x="22961" y="36877"/>
                  <a:pt x="22211" y="38183"/>
                </a:cubicBezTo>
                <a:cubicBezTo>
                  <a:pt x="21461" y="39488"/>
                  <a:pt x="21900" y="41155"/>
                  <a:pt x="23211" y="41905"/>
                </a:cubicBezTo>
                <a:cubicBezTo>
                  <a:pt x="24511" y="42661"/>
                  <a:pt x="26183" y="42216"/>
                  <a:pt x="26933" y="40911"/>
                </a:cubicBezTo>
                <a:cubicBezTo>
                  <a:pt x="27688" y="39605"/>
                  <a:pt x="27238" y="37938"/>
                  <a:pt x="25933" y="37183"/>
                </a:cubicBezTo>
                <a:moveTo>
                  <a:pt x="79088" y="26933"/>
                </a:moveTo>
                <a:cubicBezTo>
                  <a:pt x="80400" y="27688"/>
                  <a:pt x="82061" y="27238"/>
                  <a:pt x="82816" y="25938"/>
                </a:cubicBezTo>
                <a:cubicBezTo>
                  <a:pt x="83566" y="24633"/>
                  <a:pt x="83122" y="22966"/>
                  <a:pt x="81816" y="22211"/>
                </a:cubicBezTo>
                <a:cubicBezTo>
                  <a:pt x="80516" y="21461"/>
                  <a:pt x="78844" y="21905"/>
                  <a:pt x="78094" y="23211"/>
                </a:cubicBezTo>
                <a:cubicBezTo>
                  <a:pt x="77338" y="24511"/>
                  <a:pt x="77783" y="26183"/>
                  <a:pt x="79088" y="26933"/>
                </a:cubicBezTo>
                <a:moveTo>
                  <a:pt x="19088" y="57272"/>
                </a:moveTo>
                <a:cubicBezTo>
                  <a:pt x="17588" y="57272"/>
                  <a:pt x="16361" y="58494"/>
                  <a:pt x="16361" y="60000"/>
                </a:cubicBezTo>
                <a:cubicBezTo>
                  <a:pt x="16361" y="61511"/>
                  <a:pt x="17588" y="62727"/>
                  <a:pt x="19088" y="62727"/>
                </a:cubicBezTo>
                <a:cubicBezTo>
                  <a:pt x="20594" y="62727"/>
                  <a:pt x="21816" y="61511"/>
                  <a:pt x="21816" y="60000"/>
                </a:cubicBezTo>
                <a:cubicBezTo>
                  <a:pt x="21816" y="58494"/>
                  <a:pt x="20594" y="57272"/>
                  <a:pt x="19088" y="57272"/>
                </a:cubicBezTo>
                <a:moveTo>
                  <a:pt x="38183" y="22211"/>
                </a:moveTo>
                <a:cubicBezTo>
                  <a:pt x="36877" y="22966"/>
                  <a:pt x="36433" y="24633"/>
                  <a:pt x="37183" y="25938"/>
                </a:cubicBezTo>
                <a:cubicBezTo>
                  <a:pt x="37938" y="27238"/>
                  <a:pt x="39605" y="27688"/>
                  <a:pt x="40911" y="26933"/>
                </a:cubicBezTo>
                <a:cubicBezTo>
                  <a:pt x="42216" y="26183"/>
                  <a:pt x="42661" y="24511"/>
                  <a:pt x="41905" y="23211"/>
                </a:cubicBezTo>
                <a:cubicBezTo>
                  <a:pt x="41155" y="21905"/>
                  <a:pt x="39488" y="21461"/>
                  <a:pt x="38183" y="22211"/>
                </a:cubicBezTo>
                <a:moveTo>
                  <a:pt x="23211" y="78094"/>
                </a:moveTo>
                <a:cubicBezTo>
                  <a:pt x="21900" y="78844"/>
                  <a:pt x="21461" y="80511"/>
                  <a:pt x="22211" y="81816"/>
                </a:cubicBezTo>
                <a:cubicBezTo>
                  <a:pt x="22961" y="83122"/>
                  <a:pt x="24627" y="83572"/>
                  <a:pt x="25933" y="82816"/>
                </a:cubicBezTo>
                <a:cubicBezTo>
                  <a:pt x="27238" y="82066"/>
                  <a:pt x="27688" y="80400"/>
                  <a:pt x="26933" y="79088"/>
                </a:cubicBezTo>
                <a:cubicBezTo>
                  <a:pt x="26183" y="77783"/>
                  <a:pt x="24511" y="77338"/>
                  <a:pt x="23211" y="78094"/>
                </a:cubicBezTo>
                <a:moveTo>
                  <a:pt x="40911" y="93066"/>
                </a:moveTo>
                <a:cubicBezTo>
                  <a:pt x="39605" y="92316"/>
                  <a:pt x="37938" y="92761"/>
                  <a:pt x="37183" y="94066"/>
                </a:cubicBezTo>
                <a:cubicBezTo>
                  <a:pt x="36433" y="95372"/>
                  <a:pt x="36877" y="97038"/>
                  <a:pt x="38183" y="97788"/>
                </a:cubicBezTo>
                <a:cubicBezTo>
                  <a:pt x="39488" y="98544"/>
                  <a:pt x="41155" y="98100"/>
                  <a:pt x="41905" y="96788"/>
                </a:cubicBezTo>
                <a:cubicBezTo>
                  <a:pt x="42661" y="95488"/>
                  <a:pt x="42216" y="93816"/>
                  <a:pt x="40911" y="93066"/>
                </a:cubicBezTo>
                <a:moveTo>
                  <a:pt x="100911" y="57272"/>
                </a:moveTo>
                <a:cubicBezTo>
                  <a:pt x="99405" y="57272"/>
                  <a:pt x="98183" y="58494"/>
                  <a:pt x="98183" y="60000"/>
                </a:cubicBezTo>
                <a:cubicBezTo>
                  <a:pt x="98183" y="61511"/>
                  <a:pt x="99405" y="62727"/>
                  <a:pt x="100911" y="62727"/>
                </a:cubicBezTo>
                <a:cubicBezTo>
                  <a:pt x="102411" y="62727"/>
                  <a:pt x="103638" y="61511"/>
                  <a:pt x="103638" y="60000"/>
                </a:cubicBezTo>
                <a:cubicBezTo>
                  <a:pt x="103638" y="58494"/>
                  <a:pt x="102411" y="57272"/>
                  <a:pt x="100911" y="57272"/>
                </a:cubicBezTo>
              </a:path>
            </a:pathLst>
          </a:custGeom>
          <a:solidFill>
            <a:srgbClr val="000000"/>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a:ea typeface="Lato"/>
              <a:cs typeface="Lato"/>
              <a:sym typeface="Lato"/>
            </a:endParaRPr>
          </a:p>
        </p:txBody>
      </p:sp>
      <p:sp>
        <p:nvSpPr>
          <p:cNvPr id="1056" name="Google Shape;1056;p65"/>
          <p:cNvSpPr/>
          <p:nvPr/>
        </p:nvSpPr>
        <p:spPr>
          <a:xfrm>
            <a:off x="5891500" y="625965"/>
            <a:ext cx="497100" cy="406800"/>
          </a:xfrm>
          <a:custGeom>
            <a:avLst/>
            <a:gdLst/>
            <a:ahLst/>
            <a:cxnLst/>
            <a:rect l="l" t="t" r="r" b="b"/>
            <a:pathLst>
              <a:path w="120000" h="120000" extrusionOk="0">
                <a:moveTo>
                  <a:pt x="24761" y="113333"/>
                </a:moveTo>
                <a:cubicBezTo>
                  <a:pt x="26033" y="103950"/>
                  <a:pt x="32761" y="100200"/>
                  <a:pt x="39633" y="97183"/>
                </a:cubicBezTo>
                <a:lnTo>
                  <a:pt x="39850" y="97094"/>
                </a:lnTo>
                <a:cubicBezTo>
                  <a:pt x="44750" y="95500"/>
                  <a:pt x="53477" y="89105"/>
                  <a:pt x="53477" y="75383"/>
                </a:cubicBezTo>
                <a:cubicBezTo>
                  <a:pt x="53477" y="63744"/>
                  <a:pt x="49622" y="58066"/>
                  <a:pt x="47544" y="55011"/>
                </a:cubicBezTo>
                <a:cubicBezTo>
                  <a:pt x="47133" y="54394"/>
                  <a:pt x="46633" y="53605"/>
                  <a:pt x="46744" y="53777"/>
                </a:cubicBezTo>
                <a:cubicBezTo>
                  <a:pt x="46577" y="53327"/>
                  <a:pt x="45761" y="50716"/>
                  <a:pt x="46938" y="44638"/>
                </a:cubicBezTo>
                <a:cubicBezTo>
                  <a:pt x="47494" y="41788"/>
                  <a:pt x="46555" y="40227"/>
                  <a:pt x="46555" y="40227"/>
                </a:cubicBezTo>
                <a:cubicBezTo>
                  <a:pt x="45066" y="36138"/>
                  <a:pt x="42300" y="28516"/>
                  <a:pt x="44377" y="22361"/>
                </a:cubicBezTo>
                <a:cubicBezTo>
                  <a:pt x="47166" y="13844"/>
                  <a:pt x="49638" y="12166"/>
                  <a:pt x="54116" y="9705"/>
                </a:cubicBezTo>
                <a:cubicBezTo>
                  <a:pt x="54377" y="9561"/>
                  <a:pt x="54633" y="9394"/>
                  <a:pt x="54872" y="9205"/>
                </a:cubicBezTo>
                <a:cubicBezTo>
                  <a:pt x="55716" y="8527"/>
                  <a:pt x="59300" y="6666"/>
                  <a:pt x="63350" y="6666"/>
                </a:cubicBezTo>
                <a:cubicBezTo>
                  <a:pt x="65377" y="6666"/>
                  <a:pt x="67083" y="7138"/>
                  <a:pt x="68433" y="8077"/>
                </a:cubicBezTo>
                <a:cubicBezTo>
                  <a:pt x="70055" y="9194"/>
                  <a:pt x="71611" y="11327"/>
                  <a:pt x="73961" y="18172"/>
                </a:cubicBezTo>
                <a:cubicBezTo>
                  <a:pt x="78338" y="30383"/>
                  <a:pt x="75566" y="37211"/>
                  <a:pt x="74166" y="39577"/>
                </a:cubicBezTo>
                <a:cubicBezTo>
                  <a:pt x="73238" y="41150"/>
                  <a:pt x="72922" y="43133"/>
                  <a:pt x="73283" y="45011"/>
                </a:cubicBezTo>
                <a:cubicBezTo>
                  <a:pt x="74366" y="50605"/>
                  <a:pt x="73666" y="52966"/>
                  <a:pt x="73483" y="53438"/>
                </a:cubicBezTo>
                <a:cubicBezTo>
                  <a:pt x="73438" y="53505"/>
                  <a:pt x="72783" y="54522"/>
                  <a:pt x="72450" y="55011"/>
                </a:cubicBezTo>
                <a:cubicBezTo>
                  <a:pt x="70377" y="58066"/>
                  <a:pt x="66516" y="63744"/>
                  <a:pt x="66516" y="75383"/>
                </a:cubicBezTo>
                <a:cubicBezTo>
                  <a:pt x="66516" y="89105"/>
                  <a:pt x="75250" y="95500"/>
                  <a:pt x="80150" y="97094"/>
                </a:cubicBezTo>
                <a:lnTo>
                  <a:pt x="80366" y="97183"/>
                </a:lnTo>
                <a:cubicBezTo>
                  <a:pt x="87238" y="100200"/>
                  <a:pt x="93966" y="103950"/>
                  <a:pt x="95238" y="113333"/>
                </a:cubicBezTo>
                <a:cubicBezTo>
                  <a:pt x="95238" y="113333"/>
                  <a:pt x="24761" y="113333"/>
                  <a:pt x="24761" y="113333"/>
                </a:cubicBezTo>
                <a:close/>
                <a:moveTo>
                  <a:pt x="81750" y="90711"/>
                </a:moveTo>
                <a:cubicBezTo>
                  <a:pt x="81750" y="90711"/>
                  <a:pt x="71972" y="87861"/>
                  <a:pt x="71972" y="75383"/>
                </a:cubicBezTo>
                <a:cubicBezTo>
                  <a:pt x="71972" y="64422"/>
                  <a:pt x="75988" y="60561"/>
                  <a:pt x="77538" y="57894"/>
                </a:cubicBezTo>
                <a:cubicBezTo>
                  <a:pt x="77538" y="57894"/>
                  <a:pt x="80727" y="54483"/>
                  <a:pt x="78588" y="43477"/>
                </a:cubicBezTo>
                <a:cubicBezTo>
                  <a:pt x="82150" y="37444"/>
                  <a:pt x="83305" y="27622"/>
                  <a:pt x="78950" y="15494"/>
                </a:cubicBezTo>
                <a:cubicBezTo>
                  <a:pt x="76522" y="8411"/>
                  <a:pt x="74383" y="4527"/>
                  <a:pt x="71116" y="2272"/>
                </a:cubicBezTo>
                <a:cubicBezTo>
                  <a:pt x="68722" y="611"/>
                  <a:pt x="66000" y="0"/>
                  <a:pt x="63350" y="0"/>
                </a:cubicBezTo>
                <a:cubicBezTo>
                  <a:pt x="58422" y="0"/>
                  <a:pt x="53750" y="2133"/>
                  <a:pt x="51883" y="3627"/>
                </a:cubicBezTo>
                <a:cubicBezTo>
                  <a:pt x="46427" y="6622"/>
                  <a:pt x="42761" y="9377"/>
                  <a:pt x="39316" y="19883"/>
                </a:cubicBezTo>
                <a:cubicBezTo>
                  <a:pt x="36333" y="28711"/>
                  <a:pt x="39883" y="38288"/>
                  <a:pt x="41633" y="43100"/>
                </a:cubicBezTo>
                <a:cubicBezTo>
                  <a:pt x="39500" y="54111"/>
                  <a:pt x="42455" y="57894"/>
                  <a:pt x="42455" y="57894"/>
                </a:cubicBezTo>
                <a:cubicBezTo>
                  <a:pt x="44011" y="60561"/>
                  <a:pt x="48022" y="64422"/>
                  <a:pt x="48022" y="75383"/>
                </a:cubicBezTo>
                <a:cubicBezTo>
                  <a:pt x="48022" y="87861"/>
                  <a:pt x="38250" y="90711"/>
                  <a:pt x="38250" y="90711"/>
                </a:cubicBezTo>
                <a:cubicBezTo>
                  <a:pt x="32044" y="93438"/>
                  <a:pt x="19088" y="98666"/>
                  <a:pt x="19088" y="116666"/>
                </a:cubicBezTo>
                <a:cubicBezTo>
                  <a:pt x="19088" y="116666"/>
                  <a:pt x="19088" y="120000"/>
                  <a:pt x="21816" y="120000"/>
                </a:cubicBezTo>
                <a:lnTo>
                  <a:pt x="98183" y="120000"/>
                </a:lnTo>
                <a:cubicBezTo>
                  <a:pt x="100911" y="120000"/>
                  <a:pt x="100911" y="116666"/>
                  <a:pt x="100911" y="116666"/>
                </a:cubicBezTo>
                <a:cubicBezTo>
                  <a:pt x="100911" y="98666"/>
                  <a:pt x="87955" y="93438"/>
                  <a:pt x="81750" y="90711"/>
                </a:cubicBezTo>
                <a:moveTo>
                  <a:pt x="108422" y="83366"/>
                </a:moveTo>
                <a:cubicBezTo>
                  <a:pt x="108422" y="83366"/>
                  <a:pt x="102311" y="81672"/>
                  <a:pt x="102311" y="71966"/>
                </a:cubicBezTo>
                <a:cubicBezTo>
                  <a:pt x="102311" y="63438"/>
                  <a:pt x="104411" y="60438"/>
                  <a:pt x="105650" y="58366"/>
                </a:cubicBezTo>
                <a:cubicBezTo>
                  <a:pt x="105650" y="58366"/>
                  <a:pt x="108016" y="55416"/>
                  <a:pt x="106311" y="46861"/>
                </a:cubicBezTo>
                <a:cubicBezTo>
                  <a:pt x="107711" y="43111"/>
                  <a:pt x="110555" y="35661"/>
                  <a:pt x="108166" y="28800"/>
                </a:cubicBezTo>
                <a:cubicBezTo>
                  <a:pt x="105411" y="20633"/>
                  <a:pt x="103583" y="18483"/>
                  <a:pt x="99222" y="16155"/>
                </a:cubicBezTo>
                <a:cubicBezTo>
                  <a:pt x="97727" y="14994"/>
                  <a:pt x="93988" y="13333"/>
                  <a:pt x="90044" y="13333"/>
                </a:cubicBezTo>
                <a:cubicBezTo>
                  <a:pt x="88183" y="13333"/>
                  <a:pt x="86283" y="13738"/>
                  <a:pt x="84544" y="14705"/>
                </a:cubicBezTo>
                <a:cubicBezTo>
                  <a:pt x="85238" y="16861"/>
                  <a:pt x="85827" y="19000"/>
                  <a:pt x="86250" y="21105"/>
                </a:cubicBezTo>
                <a:cubicBezTo>
                  <a:pt x="86316" y="21055"/>
                  <a:pt x="86388" y="20994"/>
                  <a:pt x="86461" y="20944"/>
                </a:cubicBezTo>
                <a:cubicBezTo>
                  <a:pt x="87388" y="20316"/>
                  <a:pt x="88600" y="20000"/>
                  <a:pt x="90044" y="20000"/>
                </a:cubicBezTo>
                <a:cubicBezTo>
                  <a:pt x="92866" y="20000"/>
                  <a:pt x="95616" y="21250"/>
                  <a:pt x="96288" y="21772"/>
                </a:cubicBezTo>
                <a:cubicBezTo>
                  <a:pt x="96527" y="21961"/>
                  <a:pt x="96783" y="22127"/>
                  <a:pt x="97038" y="22266"/>
                </a:cubicBezTo>
                <a:cubicBezTo>
                  <a:pt x="99722" y="23694"/>
                  <a:pt x="100727" y="24233"/>
                  <a:pt x="103122" y="31338"/>
                </a:cubicBezTo>
                <a:cubicBezTo>
                  <a:pt x="104566" y="35483"/>
                  <a:pt x="102511" y="40988"/>
                  <a:pt x="101405" y="43950"/>
                </a:cubicBezTo>
                <a:cubicBezTo>
                  <a:pt x="100894" y="45311"/>
                  <a:pt x="100722" y="46983"/>
                  <a:pt x="101011" y="48433"/>
                </a:cubicBezTo>
                <a:cubicBezTo>
                  <a:pt x="101755" y="52177"/>
                  <a:pt x="101411" y="53922"/>
                  <a:pt x="101288" y="54355"/>
                </a:cubicBezTo>
                <a:cubicBezTo>
                  <a:pt x="101277" y="54377"/>
                  <a:pt x="101261" y="54405"/>
                  <a:pt x="101244" y="54433"/>
                </a:cubicBezTo>
                <a:lnTo>
                  <a:pt x="101061" y="54738"/>
                </a:lnTo>
                <a:cubicBezTo>
                  <a:pt x="99588" y="57166"/>
                  <a:pt x="96855" y="61700"/>
                  <a:pt x="96855" y="71966"/>
                </a:cubicBezTo>
                <a:cubicBezTo>
                  <a:pt x="96855" y="83438"/>
                  <a:pt x="103166" y="88516"/>
                  <a:pt x="106827" y="89750"/>
                </a:cubicBezTo>
                <a:cubicBezTo>
                  <a:pt x="110311" y="91272"/>
                  <a:pt x="113527" y="93661"/>
                  <a:pt x="114344" y="99994"/>
                </a:cubicBezTo>
                <a:lnTo>
                  <a:pt x="102550" y="100000"/>
                </a:lnTo>
                <a:cubicBezTo>
                  <a:pt x="103594" y="101961"/>
                  <a:pt x="104455" y="104194"/>
                  <a:pt x="105111" y="106666"/>
                </a:cubicBezTo>
                <a:lnTo>
                  <a:pt x="117272" y="106661"/>
                </a:lnTo>
                <a:cubicBezTo>
                  <a:pt x="120000" y="106661"/>
                  <a:pt x="120000" y="103327"/>
                  <a:pt x="120000" y="103327"/>
                </a:cubicBezTo>
                <a:cubicBezTo>
                  <a:pt x="120000" y="89994"/>
                  <a:pt x="113388" y="85488"/>
                  <a:pt x="108422" y="83366"/>
                </a:cubicBezTo>
                <a:moveTo>
                  <a:pt x="13172" y="89750"/>
                </a:moveTo>
                <a:cubicBezTo>
                  <a:pt x="16833" y="88516"/>
                  <a:pt x="23144" y="83438"/>
                  <a:pt x="23144" y="71966"/>
                </a:cubicBezTo>
                <a:cubicBezTo>
                  <a:pt x="23144" y="61700"/>
                  <a:pt x="20405" y="57166"/>
                  <a:pt x="18938" y="54738"/>
                </a:cubicBezTo>
                <a:lnTo>
                  <a:pt x="18755" y="54433"/>
                </a:lnTo>
                <a:cubicBezTo>
                  <a:pt x="18738" y="54405"/>
                  <a:pt x="18722" y="54377"/>
                  <a:pt x="18705" y="54355"/>
                </a:cubicBezTo>
                <a:cubicBezTo>
                  <a:pt x="18588" y="53922"/>
                  <a:pt x="18238" y="52177"/>
                  <a:pt x="18988" y="48433"/>
                </a:cubicBezTo>
                <a:cubicBezTo>
                  <a:pt x="19277" y="46983"/>
                  <a:pt x="19105" y="45311"/>
                  <a:pt x="18594" y="43950"/>
                </a:cubicBezTo>
                <a:cubicBezTo>
                  <a:pt x="17488" y="40988"/>
                  <a:pt x="15433" y="35483"/>
                  <a:pt x="16877" y="31338"/>
                </a:cubicBezTo>
                <a:cubicBezTo>
                  <a:pt x="19272" y="24233"/>
                  <a:pt x="20272" y="23694"/>
                  <a:pt x="22961" y="22266"/>
                </a:cubicBezTo>
                <a:cubicBezTo>
                  <a:pt x="23222" y="22127"/>
                  <a:pt x="23472" y="21961"/>
                  <a:pt x="23711" y="21772"/>
                </a:cubicBezTo>
                <a:cubicBezTo>
                  <a:pt x="24383" y="21250"/>
                  <a:pt x="27133" y="20000"/>
                  <a:pt x="29955" y="20000"/>
                </a:cubicBezTo>
                <a:cubicBezTo>
                  <a:pt x="31311" y="20000"/>
                  <a:pt x="32438" y="20305"/>
                  <a:pt x="33344" y="20861"/>
                </a:cubicBezTo>
                <a:cubicBezTo>
                  <a:pt x="33583" y="19711"/>
                  <a:pt x="33866" y="18561"/>
                  <a:pt x="34250" y="17411"/>
                </a:cubicBezTo>
                <a:cubicBezTo>
                  <a:pt x="34583" y="16388"/>
                  <a:pt x="34938" y="15516"/>
                  <a:pt x="35283" y="14611"/>
                </a:cubicBezTo>
                <a:cubicBezTo>
                  <a:pt x="33588" y="13711"/>
                  <a:pt x="31755" y="13333"/>
                  <a:pt x="29955" y="13333"/>
                </a:cubicBezTo>
                <a:cubicBezTo>
                  <a:pt x="26011" y="13333"/>
                  <a:pt x="22272" y="14994"/>
                  <a:pt x="20777" y="16155"/>
                </a:cubicBezTo>
                <a:cubicBezTo>
                  <a:pt x="16416" y="18483"/>
                  <a:pt x="14583" y="20633"/>
                  <a:pt x="11833" y="28800"/>
                </a:cubicBezTo>
                <a:cubicBezTo>
                  <a:pt x="9444" y="35661"/>
                  <a:pt x="12288" y="43111"/>
                  <a:pt x="13688" y="46861"/>
                </a:cubicBezTo>
                <a:cubicBezTo>
                  <a:pt x="11977" y="55416"/>
                  <a:pt x="14350" y="58366"/>
                  <a:pt x="14350" y="58366"/>
                </a:cubicBezTo>
                <a:cubicBezTo>
                  <a:pt x="15588" y="60438"/>
                  <a:pt x="17694" y="63438"/>
                  <a:pt x="17694" y="71966"/>
                </a:cubicBezTo>
                <a:cubicBezTo>
                  <a:pt x="17694" y="81672"/>
                  <a:pt x="11577" y="83366"/>
                  <a:pt x="11577" y="83366"/>
                </a:cubicBezTo>
                <a:cubicBezTo>
                  <a:pt x="6616" y="85488"/>
                  <a:pt x="0" y="89994"/>
                  <a:pt x="0" y="103327"/>
                </a:cubicBezTo>
                <a:cubicBezTo>
                  <a:pt x="0" y="103327"/>
                  <a:pt x="0" y="106661"/>
                  <a:pt x="2727" y="106661"/>
                </a:cubicBezTo>
                <a:lnTo>
                  <a:pt x="14888" y="106666"/>
                </a:lnTo>
                <a:cubicBezTo>
                  <a:pt x="15544" y="104194"/>
                  <a:pt x="16400" y="101961"/>
                  <a:pt x="17450" y="100000"/>
                </a:cubicBezTo>
                <a:lnTo>
                  <a:pt x="5655" y="99994"/>
                </a:lnTo>
                <a:cubicBezTo>
                  <a:pt x="6472" y="93661"/>
                  <a:pt x="9688" y="91272"/>
                  <a:pt x="13172" y="89750"/>
                </a:cubicBezTo>
              </a:path>
            </a:pathLst>
          </a:custGeom>
          <a:solidFill>
            <a:srgbClr val="000000"/>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a:ea typeface="Lato"/>
              <a:cs typeface="Lato"/>
              <a:sym typeface="Lato"/>
            </a:endParaRPr>
          </a:p>
        </p:txBody>
      </p:sp>
      <p:sp>
        <p:nvSpPr>
          <p:cNvPr id="1057" name="Google Shape;1057;p65"/>
          <p:cNvSpPr/>
          <p:nvPr/>
        </p:nvSpPr>
        <p:spPr>
          <a:xfrm>
            <a:off x="7796202" y="625965"/>
            <a:ext cx="406800" cy="406800"/>
          </a:xfrm>
          <a:custGeom>
            <a:avLst/>
            <a:gdLst/>
            <a:ahLst/>
            <a:cxnLst/>
            <a:rect l="l" t="t" r="r" b="b"/>
            <a:pathLst>
              <a:path w="120000" h="120000" extrusionOk="0">
                <a:moveTo>
                  <a:pt x="73638" y="87272"/>
                </a:moveTo>
                <a:lnTo>
                  <a:pt x="57272" y="87272"/>
                </a:lnTo>
                <a:cubicBezTo>
                  <a:pt x="55766" y="87272"/>
                  <a:pt x="54544" y="88494"/>
                  <a:pt x="54544" y="90000"/>
                </a:cubicBezTo>
                <a:cubicBezTo>
                  <a:pt x="54544" y="91511"/>
                  <a:pt x="55766" y="92727"/>
                  <a:pt x="57272" y="92727"/>
                </a:cubicBezTo>
                <a:lnTo>
                  <a:pt x="73638" y="92727"/>
                </a:lnTo>
                <a:cubicBezTo>
                  <a:pt x="75138" y="92727"/>
                  <a:pt x="76361" y="91511"/>
                  <a:pt x="76361" y="90000"/>
                </a:cubicBezTo>
                <a:cubicBezTo>
                  <a:pt x="76361" y="88494"/>
                  <a:pt x="75138" y="87272"/>
                  <a:pt x="73638" y="87272"/>
                </a:cubicBezTo>
                <a:moveTo>
                  <a:pt x="54544" y="68183"/>
                </a:moveTo>
                <a:cubicBezTo>
                  <a:pt x="54544" y="67288"/>
                  <a:pt x="54088" y="66533"/>
                  <a:pt x="53427" y="66038"/>
                </a:cubicBezTo>
                <a:lnTo>
                  <a:pt x="53455" y="66000"/>
                </a:lnTo>
                <a:lnTo>
                  <a:pt x="31638" y="49638"/>
                </a:lnTo>
                <a:lnTo>
                  <a:pt x="31611" y="49672"/>
                </a:lnTo>
                <a:cubicBezTo>
                  <a:pt x="31155" y="49333"/>
                  <a:pt x="30616" y="49088"/>
                  <a:pt x="30000" y="49088"/>
                </a:cubicBezTo>
                <a:cubicBezTo>
                  <a:pt x="28494" y="49088"/>
                  <a:pt x="27272" y="50311"/>
                  <a:pt x="27272" y="51816"/>
                </a:cubicBezTo>
                <a:cubicBezTo>
                  <a:pt x="27272" y="52711"/>
                  <a:pt x="27727" y="53466"/>
                  <a:pt x="28388" y="53961"/>
                </a:cubicBezTo>
                <a:lnTo>
                  <a:pt x="28361" y="54000"/>
                </a:lnTo>
                <a:lnTo>
                  <a:pt x="47272" y="68183"/>
                </a:lnTo>
                <a:lnTo>
                  <a:pt x="28361" y="82366"/>
                </a:lnTo>
                <a:lnTo>
                  <a:pt x="28388" y="82400"/>
                </a:lnTo>
                <a:cubicBezTo>
                  <a:pt x="27727" y="82900"/>
                  <a:pt x="27272" y="83655"/>
                  <a:pt x="27272" y="84544"/>
                </a:cubicBezTo>
                <a:cubicBezTo>
                  <a:pt x="27272" y="86055"/>
                  <a:pt x="28494" y="87272"/>
                  <a:pt x="30000" y="87272"/>
                </a:cubicBezTo>
                <a:cubicBezTo>
                  <a:pt x="30616" y="87272"/>
                  <a:pt x="31150" y="87033"/>
                  <a:pt x="31611" y="86688"/>
                </a:cubicBezTo>
                <a:lnTo>
                  <a:pt x="31638" y="86727"/>
                </a:lnTo>
                <a:lnTo>
                  <a:pt x="53455" y="70366"/>
                </a:lnTo>
                <a:lnTo>
                  <a:pt x="53427" y="70327"/>
                </a:lnTo>
                <a:cubicBezTo>
                  <a:pt x="54088" y="69827"/>
                  <a:pt x="54544" y="69072"/>
                  <a:pt x="54544" y="68183"/>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000000"/>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a:ea typeface="Lato"/>
              <a:cs typeface="Lato"/>
              <a:sym typeface="Lato"/>
            </a:endParaRPr>
          </a:p>
        </p:txBody>
      </p:sp>
      <p:sp>
        <p:nvSpPr>
          <p:cNvPr id="1058" name="Google Shape;1058;p65"/>
          <p:cNvSpPr txBox="1"/>
          <p:nvPr/>
        </p:nvSpPr>
        <p:spPr>
          <a:xfrm>
            <a:off x="3488800" y="1114458"/>
            <a:ext cx="1607700" cy="4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roxima Nova"/>
                <a:ea typeface="Proxima Nova"/>
                <a:cs typeface="Proxima Nova"/>
                <a:sym typeface="Proxima Nova"/>
              </a:rPr>
              <a:t>Time</a:t>
            </a:r>
            <a:endParaRPr b="1">
              <a:latin typeface="Proxima Nova"/>
              <a:ea typeface="Proxima Nova"/>
              <a:cs typeface="Proxima Nova"/>
              <a:sym typeface="Proxima Nova"/>
            </a:endParaRPr>
          </a:p>
        </p:txBody>
      </p:sp>
      <p:sp>
        <p:nvSpPr>
          <p:cNvPr id="1059" name="Google Shape;1059;p65"/>
          <p:cNvSpPr txBox="1"/>
          <p:nvPr/>
        </p:nvSpPr>
        <p:spPr>
          <a:xfrm>
            <a:off x="5336200" y="1114458"/>
            <a:ext cx="1607700" cy="4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roxima Nova"/>
                <a:ea typeface="Proxima Nova"/>
                <a:cs typeface="Proxima Nova"/>
                <a:sym typeface="Proxima Nova"/>
              </a:rPr>
              <a:t>Personnel</a:t>
            </a:r>
            <a:endParaRPr b="1">
              <a:latin typeface="Proxima Nova"/>
              <a:ea typeface="Proxima Nova"/>
              <a:cs typeface="Proxima Nova"/>
              <a:sym typeface="Proxima Nova"/>
            </a:endParaRPr>
          </a:p>
        </p:txBody>
      </p:sp>
      <p:sp>
        <p:nvSpPr>
          <p:cNvPr id="1060" name="Google Shape;1060;p65"/>
          <p:cNvSpPr txBox="1"/>
          <p:nvPr/>
        </p:nvSpPr>
        <p:spPr>
          <a:xfrm>
            <a:off x="7195750" y="1114458"/>
            <a:ext cx="1607700" cy="4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roxima Nova"/>
                <a:ea typeface="Proxima Nova"/>
                <a:cs typeface="Proxima Nova"/>
                <a:sym typeface="Proxima Nova"/>
              </a:rPr>
              <a:t>Technology</a:t>
            </a:r>
            <a:endParaRPr b="1">
              <a:latin typeface="Proxima Nova"/>
              <a:ea typeface="Proxima Nova"/>
              <a:cs typeface="Proxima Nova"/>
              <a:sym typeface="Proxima Nova"/>
            </a:endParaRPr>
          </a:p>
        </p:txBody>
      </p:sp>
      <p:sp>
        <p:nvSpPr>
          <p:cNvPr id="1061" name="Google Shape;1061;p65"/>
          <p:cNvSpPr txBox="1"/>
          <p:nvPr/>
        </p:nvSpPr>
        <p:spPr>
          <a:xfrm>
            <a:off x="3488800" y="1501572"/>
            <a:ext cx="1607700" cy="88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Developer changes takes day, weeks or months to get into production.</a:t>
            </a:r>
            <a:endParaRPr sz="1200">
              <a:latin typeface="Proxima Nova"/>
              <a:ea typeface="Proxima Nova"/>
              <a:cs typeface="Proxima Nova"/>
              <a:sym typeface="Proxima Nova"/>
            </a:endParaRPr>
          </a:p>
        </p:txBody>
      </p:sp>
      <p:sp>
        <p:nvSpPr>
          <p:cNvPr id="1062" name="Google Shape;1062;p65"/>
          <p:cNvSpPr txBox="1"/>
          <p:nvPr/>
        </p:nvSpPr>
        <p:spPr>
          <a:xfrm>
            <a:off x="5336200" y="1501572"/>
            <a:ext cx="1607700" cy="88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Developers develop code and Ops deploys code in Silos.</a:t>
            </a:r>
            <a:endParaRPr sz="1200">
              <a:latin typeface="Proxima Nova"/>
              <a:ea typeface="Proxima Nova"/>
              <a:cs typeface="Proxima Nova"/>
              <a:sym typeface="Proxima Nova"/>
            </a:endParaRPr>
          </a:p>
        </p:txBody>
      </p:sp>
      <p:sp>
        <p:nvSpPr>
          <p:cNvPr id="1063" name="Google Shape;1063;p65"/>
          <p:cNvSpPr txBox="1"/>
          <p:nvPr/>
        </p:nvSpPr>
        <p:spPr>
          <a:xfrm>
            <a:off x="7183600" y="1501572"/>
            <a:ext cx="1607700" cy="126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Developers use one technology in lower environments and company uses another in prod (i.e windows to linux)</a:t>
            </a:r>
            <a:endParaRPr sz="12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Domain Driven Design</a:t>
            </a:r>
            <a:endParaRPr/>
          </a:p>
        </p:txBody>
      </p:sp>
      <p:sp>
        <p:nvSpPr>
          <p:cNvPr id="207" name="Google Shape;207;p21"/>
          <p:cNvSpPr txBox="1">
            <a:spLocks noGrp="1"/>
          </p:cNvSpPr>
          <p:nvPr>
            <p:ph type="body" idx="1"/>
          </p:nvPr>
        </p:nvSpPr>
        <p:spPr>
          <a:xfrm>
            <a:off x="545850" y="731025"/>
            <a:ext cx="4112100" cy="37695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rgbClr val="000000"/>
              </a:buClr>
              <a:buSzPts val="1500"/>
              <a:buChar char="●"/>
            </a:pPr>
            <a:r>
              <a:rPr lang="en" sz="1500">
                <a:solidFill>
                  <a:srgbClr val="000000"/>
                </a:solidFill>
              </a:rPr>
              <a:t>A community based approach for designing software that models the complexity of the real world</a:t>
            </a:r>
            <a:endParaRPr sz="1500">
              <a:solidFill>
                <a:srgbClr val="000000"/>
              </a:solidFill>
            </a:endParaRPr>
          </a:p>
          <a:p>
            <a:pPr marL="457200" lvl="0" indent="-323850" algn="l" rtl="0">
              <a:lnSpc>
                <a:spcPct val="115000"/>
              </a:lnSpc>
              <a:spcBef>
                <a:spcPts val="560"/>
              </a:spcBef>
              <a:spcAft>
                <a:spcPts val="0"/>
              </a:spcAft>
              <a:buClr>
                <a:srgbClr val="000000"/>
              </a:buClr>
              <a:buSzPts val="1500"/>
              <a:buChar char="●"/>
            </a:pPr>
            <a:r>
              <a:rPr lang="en" sz="1500">
                <a:solidFill>
                  <a:srgbClr val="000000"/>
                </a:solidFill>
              </a:rPr>
              <a:t>Kicked off in 2004 by Eric Evans</a:t>
            </a:r>
            <a:endParaRPr sz="1500">
              <a:solidFill>
                <a:srgbClr val="000000"/>
              </a:solidFill>
            </a:endParaRPr>
          </a:p>
          <a:p>
            <a:pPr marL="457200" lvl="0" indent="-323850" algn="l" rtl="0">
              <a:lnSpc>
                <a:spcPct val="115000"/>
              </a:lnSpc>
              <a:spcBef>
                <a:spcPts val="560"/>
              </a:spcBef>
              <a:spcAft>
                <a:spcPts val="0"/>
              </a:spcAft>
              <a:buClr>
                <a:srgbClr val="000000"/>
              </a:buClr>
              <a:buSzPts val="1500"/>
              <a:buChar char="●"/>
            </a:pPr>
            <a:r>
              <a:rPr lang="en" sz="1500">
                <a:solidFill>
                  <a:srgbClr val="000000"/>
                </a:solidFill>
              </a:rPr>
              <a:t>Basic principles are</a:t>
            </a:r>
            <a:endParaRPr sz="1500">
              <a:solidFill>
                <a:srgbClr val="000000"/>
              </a:solidFill>
            </a:endParaRPr>
          </a:p>
          <a:p>
            <a:pPr marL="914400" lvl="1" indent="-323850" algn="l" rtl="0">
              <a:lnSpc>
                <a:spcPct val="100000"/>
              </a:lnSpc>
              <a:spcBef>
                <a:spcPts val="1000"/>
              </a:spcBef>
              <a:spcAft>
                <a:spcPts val="0"/>
              </a:spcAft>
              <a:buClr>
                <a:srgbClr val="000000"/>
              </a:buClr>
              <a:buSzPts val="1500"/>
              <a:buChar char="○"/>
            </a:pPr>
            <a:r>
              <a:rPr lang="en" sz="1500">
                <a:solidFill>
                  <a:srgbClr val="000000"/>
                </a:solidFill>
              </a:rPr>
              <a:t>Crunch Knowledge</a:t>
            </a:r>
            <a:endParaRPr sz="1500">
              <a:solidFill>
                <a:srgbClr val="000000"/>
              </a:solidFill>
            </a:endParaRPr>
          </a:p>
          <a:p>
            <a:pPr marL="914400" lvl="1" indent="-323850" algn="l" rtl="0">
              <a:lnSpc>
                <a:spcPct val="100000"/>
              </a:lnSpc>
              <a:spcBef>
                <a:spcPts val="1000"/>
              </a:spcBef>
              <a:spcAft>
                <a:spcPts val="0"/>
              </a:spcAft>
              <a:buClr>
                <a:srgbClr val="000000"/>
              </a:buClr>
              <a:buSzPts val="1500"/>
              <a:buChar char="○"/>
            </a:pPr>
            <a:r>
              <a:rPr lang="en" sz="1500">
                <a:solidFill>
                  <a:srgbClr val="000000"/>
                </a:solidFill>
              </a:rPr>
              <a:t>Communicate with a shared language</a:t>
            </a:r>
            <a:endParaRPr sz="1500">
              <a:solidFill>
                <a:srgbClr val="000000"/>
              </a:solidFill>
            </a:endParaRPr>
          </a:p>
          <a:p>
            <a:pPr marL="914400" lvl="1" indent="-323850" algn="l" rtl="0">
              <a:lnSpc>
                <a:spcPct val="100000"/>
              </a:lnSpc>
              <a:spcBef>
                <a:spcPts val="1000"/>
              </a:spcBef>
              <a:spcAft>
                <a:spcPts val="0"/>
              </a:spcAft>
              <a:buClr>
                <a:srgbClr val="000000"/>
              </a:buClr>
              <a:buSzPts val="1500"/>
              <a:buChar char="○"/>
            </a:pPr>
            <a:r>
              <a:rPr lang="en" sz="1500">
                <a:solidFill>
                  <a:srgbClr val="000000"/>
                </a:solidFill>
              </a:rPr>
              <a:t>Constantly bind reality with model and model with implementation</a:t>
            </a:r>
            <a:endParaRPr sz="1500">
              <a:solidFill>
                <a:srgbClr val="000000"/>
              </a:solidFill>
            </a:endParaRPr>
          </a:p>
          <a:p>
            <a:pPr marL="457200" lvl="0" indent="-323850" algn="l" rtl="0">
              <a:lnSpc>
                <a:spcPct val="115000"/>
              </a:lnSpc>
              <a:spcBef>
                <a:spcPts val="1000"/>
              </a:spcBef>
              <a:spcAft>
                <a:spcPts val="1000"/>
              </a:spcAft>
              <a:buClr>
                <a:srgbClr val="000000"/>
              </a:buClr>
              <a:buSzPts val="1500"/>
              <a:buChar char="●"/>
            </a:pPr>
            <a:r>
              <a:rPr lang="en" sz="1500">
                <a:solidFill>
                  <a:srgbClr val="000000"/>
                </a:solidFill>
              </a:rPr>
              <a:t>A practical microservice design methodology</a:t>
            </a:r>
            <a:endParaRPr sz="1500">
              <a:solidFill>
                <a:srgbClr val="000000"/>
              </a:solidFill>
            </a:endParaRPr>
          </a:p>
        </p:txBody>
      </p:sp>
      <p:pic>
        <p:nvPicPr>
          <p:cNvPr id="208" name="Google Shape;208;p21"/>
          <p:cNvPicPr preferRelativeResize="0"/>
          <p:nvPr/>
        </p:nvPicPr>
        <p:blipFill>
          <a:blip r:embed="rId3">
            <a:alphaModFix/>
          </a:blip>
          <a:stretch>
            <a:fillRect/>
          </a:stretch>
        </p:blipFill>
        <p:spPr>
          <a:xfrm>
            <a:off x="5371375" y="468975"/>
            <a:ext cx="3218700" cy="4293600"/>
          </a:xfrm>
          <a:prstGeom prst="roundRect">
            <a:avLst>
              <a:gd name="adj" fmla="val 2072"/>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66"/>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Native Design -</a:t>
            </a:r>
            <a:endParaRPr/>
          </a:p>
          <a:p>
            <a:pPr marL="0" lvl="0" indent="0" algn="l" rtl="0">
              <a:spcBef>
                <a:spcPts val="0"/>
              </a:spcBef>
              <a:spcAft>
                <a:spcPts val="0"/>
              </a:spcAft>
              <a:buNone/>
            </a:pPr>
            <a:r>
              <a:rPr lang="en"/>
              <a:t>Logs</a:t>
            </a:r>
            <a:endParaRPr/>
          </a:p>
        </p:txBody>
      </p:sp>
      <p:sp>
        <p:nvSpPr>
          <p:cNvPr id="1069" name="Google Shape;1069;p66"/>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a:t>Treat logs as event stream</a:t>
            </a:r>
            <a:endParaRPr/>
          </a:p>
        </p:txBody>
      </p:sp>
      <p:sp>
        <p:nvSpPr>
          <p:cNvPr id="1070" name="Google Shape;1070;p66"/>
          <p:cNvSpPr/>
          <p:nvPr/>
        </p:nvSpPr>
        <p:spPr>
          <a:xfrm>
            <a:off x="3954650" y="1198650"/>
            <a:ext cx="4264500" cy="1495200"/>
          </a:xfrm>
          <a:prstGeom prst="roundRect">
            <a:avLst>
              <a:gd name="adj" fmla="val 1883"/>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1071" name="Google Shape;1071;p66"/>
          <p:cNvSpPr/>
          <p:nvPr/>
        </p:nvSpPr>
        <p:spPr>
          <a:xfrm>
            <a:off x="5457125" y="1301754"/>
            <a:ext cx="1246800" cy="10548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grpSp>
        <p:nvGrpSpPr>
          <p:cNvPr id="1072" name="Google Shape;1072;p66"/>
          <p:cNvGrpSpPr/>
          <p:nvPr/>
        </p:nvGrpSpPr>
        <p:grpSpPr>
          <a:xfrm>
            <a:off x="5626096" y="1413291"/>
            <a:ext cx="855188" cy="750600"/>
            <a:chOff x="5207387" y="3692725"/>
            <a:chExt cx="855188" cy="750600"/>
          </a:xfrm>
        </p:grpSpPr>
        <p:sp>
          <p:nvSpPr>
            <p:cNvPr id="1073" name="Google Shape;1073;p66"/>
            <p:cNvSpPr/>
            <p:nvPr/>
          </p:nvSpPr>
          <p:spPr>
            <a:xfrm>
              <a:off x="5212375" y="3692725"/>
              <a:ext cx="850200" cy="750600"/>
            </a:xfrm>
            <a:prstGeom prst="cube">
              <a:avLst>
                <a:gd name="adj" fmla="val 25000"/>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4" name="Google Shape;1074;p66"/>
            <p:cNvPicPr preferRelativeResize="0"/>
            <p:nvPr/>
          </p:nvPicPr>
          <p:blipFill>
            <a:blip r:embed="rId3">
              <a:alphaModFix/>
            </a:blip>
            <a:stretch>
              <a:fillRect/>
            </a:stretch>
          </p:blipFill>
          <p:spPr>
            <a:xfrm>
              <a:off x="5207387" y="3977875"/>
              <a:ext cx="640975" cy="330575"/>
            </a:xfrm>
            <a:prstGeom prst="rect">
              <a:avLst/>
            </a:prstGeom>
            <a:noFill/>
            <a:ln>
              <a:noFill/>
            </a:ln>
          </p:spPr>
        </p:pic>
      </p:grpSp>
      <p:sp>
        <p:nvSpPr>
          <p:cNvPr id="1075" name="Google Shape;1075;p66"/>
          <p:cNvSpPr/>
          <p:nvPr/>
        </p:nvSpPr>
        <p:spPr>
          <a:xfrm>
            <a:off x="4075750" y="1307079"/>
            <a:ext cx="1246800" cy="10548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grpSp>
        <p:nvGrpSpPr>
          <p:cNvPr id="1076" name="Google Shape;1076;p66"/>
          <p:cNvGrpSpPr/>
          <p:nvPr/>
        </p:nvGrpSpPr>
        <p:grpSpPr>
          <a:xfrm>
            <a:off x="4274038" y="1436543"/>
            <a:ext cx="850200" cy="750600"/>
            <a:chOff x="5517175" y="3997525"/>
            <a:chExt cx="850200" cy="750600"/>
          </a:xfrm>
        </p:grpSpPr>
        <p:sp>
          <p:nvSpPr>
            <p:cNvPr id="1077" name="Google Shape;1077;p66"/>
            <p:cNvSpPr/>
            <p:nvPr/>
          </p:nvSpPr>
          <p:spPr>
            <a:xfrm>
              <a:off x="5517175" y="3997525"/>
              <a:ext cx="850200" cy="750600"/>
            </a:xfrm>
            <a:prstGeom prst="cube">
              <a:avLst>
                <a:gd name="adj"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8" name="Google Shape;1078;p66"/>
            <p:cNvPicPr preferRelativeResize="0"/>
            <p:nvPr/>
          </p:nvPicPr>
          <p:blipFill>
            <a:blip r:embed="rId4">
              <a:alphaModFix/>
            </a:blip>
            <a:stretch>
              <a:fillRect/>
            </a:stretch>
          </p:blipFill>
          <p:spPr>
            <a:xfrm>
              <a:off x="5588675" y="4209600"/>
              <a:ext cx="502475" cy="502475"/>
            </a:xfrm>
            <a:prstGeom prst="rect">
              <a:avLst/>
            </a:prstGeom>
            <a:noFill/>
            <a:ln>
              <a:noFill/>
            </a:ln>
          </p:spPr>
        </p:pic>
      </p:grpSp>
      <p:grpSp>
        <p:nvGrpSpPr>
          <p:cNvPr id="1079" name="Google Shape;1079;p66"/>
          <p:cNvGrpSpPr/>
          <p:nvPr/>
        </p:nvGrpSpPr>
        <p:grpSpPr>
          <a:xfrm>
            <a:off x="4926249" y="362317"/>
            <a:ext cx="2321175" cy="491315"/>
            <a:chOff x="1265103" y="558271"/>
            <a:chExt cx="2655199" cy="562017"/>
          </a:xfrm>
        </p:grpSpPr>
        <p:sp>
          <p:nvSpPr>
            <p:cNvPr id="1080" name="Google Shape;1080;p66"/>
            <p:cNvSpPr/>
            <p:nvPr/>
          </p:nvSpPr>
          <p:spPr>
            <a:xfrm>
              <a:off x="1265103" y="785456"/>
              <a:ext cx="404856" cy="280544"/>
            </a:xfrm>
            <a:custGeom>
              <a:avLst/>
              <a:gdLst/>
              <a:ahLst/>
              <a:cxnLst/>
              <a:rect l="l" t="t" r="r" b="b"/>
              <a:pathLst>
                <a:path w="12633" h="8754" extrusionOk="0">
                  <a:moveTo>
                    <a:pt x="6317" y="0"/>
                  </a:moveTo>
                  <a:cubicBezTo>
                    <a:pt x="2825" y="0"/>
                    <a:pt x="1" y="2839"/>
                    <a:pt x="1" y="6316"/>
                  </a:cubicBezTo>
                  <a:cubicBezTo>
                    <a:pt x="1" y="6896"/>
                    <a:pt x="75" y="7460"/>
                    <a:pt x="224" y="7995"/>
                  </a:cubicBezTo>
                  <a:cubicBezTo>
                    <a:pt x="283" y="8203"/>
                    <a:pt x="343" y="8397"/>
                    <a:pt x="417" y="8590"/>
                  </a:cubicBezTo>
                  <a:cubicBezTo>
                    <a:pt x="462" y="8694"/>
                    <a:pt x="551" y="8753"/>
                    <a:pt x="655" y="8753"/>
                  </a:cubicBezTo>
                  <a:lnTo>
                    <a:pt x="2379" y="8753"/>
                  </a:lnTo>
                  <a:cubicBezTo>
                    <a:pt x="2572" y="8753"/>
                    <a:pt x="2706" y="8545"/>
                    <a:pt x="2616" y="8367"/>
                  </a:cubicBezTo>
                  <a:cubicBezTo>
                    <a:pt x="2542" y="8248"/>
                    <a:pt x="2483" y="8129"/>
                    <a:pt x="2423" y="7995"/>
                  </a:cubicBezTo>
                  <a:cubicBezTo>
                    <a:pt x="2200" y="7475"/>
                    <a:pt x="2081" y="6910"/>
                    <a:pt x="2081" y="6316"/>
                  </a:cubicBezTo>
                  <a:cubicBezTo>
                    <a:pt x="2081" y="3983"/>
                    <a:pt x="3984" y="2081"/>
                    <a:pt x="6317" y="2081"/>
                  </a:cubicBezTo>
                  <a:cubicBezTo>
                    <a:pt x="8650" y="2081"/>
                    <a:pt x="10552" y="3983"/>
                    <a:pt x="10552" y="6316"/>
                  </a:cubicBezTo>
                  <a:cubicBezTo>
                    <a:pt x="10552" y="6910"/>
                    <a:pt x="10419" y="7475"/>
                    <a:pt x="10196" y="7995"/>
                  </a:cubicBezTo>
                  <a:cubicBezTo>
                    <a:pt x="10151" y="8129"/>
                    <a:pt x="10077" y="8263"/>
                    <a:pt x="10002" y="8397"/>
                  </a:cubicBezTo>
                  <a:cubicBezTo>
                    <a:pt x="9913" y="8560"/>
                    <a:pt x="10032" y="8753"/>
                    <a:pt x="10225" y="8753"/>
                  </a:cubicBezTo>
                  <a:lnTo>
                    <a:pt x="11979" y="8753"/>
                  </a:lnTo>
                  <a:cubicBezTo>
                    <a:pt x="12083" y="8753"/>
                    <a:pt x="12172" y="8694"/>
                    <a:pt x="12202" y="8605"/>
                  </a:cubicBezTo>
                  <a:cubicBezTo>
                    <a:pt x="12276" y="8397"/>
                    <a:pt x="12351" y="8203"/>
                    <a:pt x="12410" y="7995"/>
                  </a:cubicBezTo>
                  <a:cubicBezTo>
                    <a:pt x="12559" y="7460"/>
                    <a:pt x="12633" y="6896"/>
                    <a:pt x="12633" y="6316"/>
                  </a:cubicBezTo>
                  <a:cubicBezTo>
                    <a:pt x="12633" y="2839"/>
                    <a:pt x="9794" y="0"/>
                    <a:pt x="6317"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6"/>
            <p:cNvSpPr/>
            <p:nvPr/>
          </p:nvSpPr>
          <p:spPr>
            <a:xfrm>
              <a:off x="1441332" y="718765"/>
              <a:ext cx="514394" cy="347235"/>
            </a:xfrm>
            <a:custGeom>
              <a:avLst/>
              <a:gdLst/>
              <a:ahLst/>
              <a:cxnLst/>
              <a:rect l="l" t="t" r="r" b="b"/>
              <a:pathLst>
                <a:path w="16051" h="10835" extrusionOk="0">
                  <a:moveTo>
                    <a:pt x="8026" y="1"/>
                  </a:moveTo>
                  <a:cubicBezTo>
                    <a:pt x="3597" y="1"/>
                    <a:pt x="1" y="3597"/>
                    <a:pt x="1" y="8025"/>
                  </a:cubicBezTo>
                  <a:cubicBezTo>
                    <a:pt x="1" y="8724"/>
                    <a:pt x="105" y="9408"/>
                    <a:pt x="268" y="10061"/>
                  </a:cubicBezTo>
                  <a:cubicBezTo>
                    <a:pt x="327" y="10270"/>
                    <a:pt x="387" y="10463"/>
                    <a:pt x="461" y="10671"/>
                  </a:cubicBezTo>
                  <a:cubicBezTo>
                    <a:pt x="491" y="10775"/>
                    <a:pt x="595" y="10834"/>
                    <a:pt x="699" y="10834"/>
                  </a:cubicBezTo>
                  <a:lnTo>
                    <a:pt x="2393" y="10834"/>
                  </a:lnTo>
                  <a:cubicBezTo>
                    <a:pt x="2572" y="10834"/>
                    <a:pt x="2705" y="10641"/>
                    <a:pt x="2616" y="10478"/>
                  </a:cubicBezTo>
                  <a:cubicBezTo>
                    <a:pt x="2557" y="10344"/>
                    <a:pt x="2497" y="10195"/>
                    <a:pt x="2453" y="10061"/>
                  </a:cubicBezTo>
                  <a:cubicBezTo>
                    <a:pt x="2215" y="9422"/>
                    <a:pt x="2081" y="8739"/>
                    <a:pt x="2081" y="8025"/>
                  </a:cubicBezTo>
                  <a:cubicBezTo>
                    <a:pt x="2081" y="4741"/>
                    <a:pt x="4756" y="2081"/>
                    <a:pt x="8026" y="2081"/>
                  </a:cubicBezTo>
                  <a:cubicBezTo>
                    <a:pt x="11295" y="2081"/>
                    <a:pt x="13970" y="4741"/>
                    <a:pt x="13970" y="8025"/>
                  </a:cubicBezTo>
                  <a:cubicBezTo>
                    <a:pt x="13970" y="8739"/>
                    <a:pt x="13836" y="9422"/>
                    <a:pt x="13598" y="10061"/>
                  </a:cubicBezTo>
                  <a:cubicBezTo>
                    <a:pt x="13539" y="10210"/>
                    <a:pt x="13480" y="10359"/>
                    <a:pt x="13420" y="10492"/>
                  </a:cubicBezTo>
                  <a:cubicBezTo>
                    <a:pt x="13346" y="10656"/>
                    <a:pt x="13465" y="10834"/>
                    <a:pt x="13643" y="10834"/>
                  </a:cubicBezTo>
                  <a:lnTo>
                    <a:pt x="15367" y="10834"/>
                  </a:lnTo>
                  <a:cubicBezTo>
                    <a:pt x="15471" y="10834"/>
                    <a:pt x="15560" y="10775"/>
                    <a:pt x="15590" y="10671"/>
                  </a:cubicBezTo>
                  <a:cubicBezTo>
                    <a:pt x="15664" y="10478"/>
                    <a:pt x="15724" y="10270"/>
                    <a:pt x="15783" y="10061"/>
                  </a:cubicBezTo>
                  <a:cubicBezTo>
                    <a:pt x="15947" y="9408"/>
                    <a:pt x="16051" y="8724"/>
                    <a:pt x="16051" y="8025"/>
                  </a:cubicBezTo>
                  <a:cubicBezTo>
                    <a:pt x="16051" y="3597"/>
                    <a:pt x="12454" y="1"/>
                    <a:pt x="8026" y="1"/>
                  </a:cubicBezTo>
                  <a:close/>
                </a:path>
              </a:pathLst>
            </a:custGeom>
            <a:solidFill>
              <a:srgbClr val="1AB1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6"/>
            <p:cNvSpPr/>
            <p:nvPr/>
          </p:nvSpPr>
          <p:spPr>
            <a:xfrm>
              <a:off x="1385121" y="558271"/>
              <a:ext cx="455844" cy="338646"/>
            </a:xfrm>
            <a:custGeom>
              <a:avLst/>
              <a:gdLst/>
              <a:ahLst/>
              <a:cxnLst/>
              <a:rect l="l" t="t" r="r" b="b"/>
              <a:pathLst>
                <a:path w="14224" h="10567" extrusionOk="0">
                  <a:moveTo>
                    <a:pt x="7105" y="0"/>
                  </a:moveTo>
                  <a:cubicBezTo>
                    <a:pt x="3196" y="0"/>
                    <a:pt x="1" y="3195"/>
                    <a:pt x="1" y="7119"/>
                  </a:cubicBezTo>
                  <a:cubicBezTo>
                    <a:pt x="1" y="7342"/>
                    <a:pt x="16" y="7550"/>
                    <a:pt x="31" y="7773"/>
                  </a:cubicBezTo>
                  <a:lnTo>
                    <a:pt x="2126" y="7773"/>
                  </a:lnTo>
                  <a:cubicBezTo>
                    <a:pt x="2096" y="7550"/>
                    <a:pt x="2081" y="7342"/>
                    <a:pt x="2081" y="7119"/>
                  </a:cubicBezTo>
                  <a:cubicBezTo>
                    <a:pt x="2081" y="4340"/>
                    <a:pt x="4340" y="2096"/>
                    <a:pt x="7105" y="2096"/>
                  </a:cubicBezTo>
                  <a:cubicBezTo>
                    <a:pt x="9884" y="2096"/>
                    <a:pt x="12142" y="4340"/>
                    <a:pt x="12142" y="7119"/>
                  </a:cubicBezTo>
                  <a:cubicBezTo>
                    <a:pt x="12142" y="7208"/>
                    <a:pt x="12128" y="7297"/>
                    <a:pt x="12128" y="7386"/>
                  </a:cubicBezTo>
                  <a:cubicBezTo>
                    <a:pt x="12068" y="8412"/>
                    <a:pt x="11711" y="9363"/>
                    <a:pt x="11117" y="10136"/>
                  </a:cubicBezTo>
                  <a:cubicBezTo>
                    <a:pt x="10983" y="10314"/>
                    <a:pt x="11117" y="10567"/>
                    <a:pt x="11340" y="10567"/>
                  </a:cubicBezTo>
                  <a:lnTo>
                    <a:pt x="13153" y="10567"/>
                  </a:lnTo>
                  <a:cubicBezTo>
                    <a:pt x="13257" y="10567"/>
                    <a:pt x="13346" y="10522"/>
                    <a:pt x="13391" y="10433"/>
                  </a:cubicBezTo>
                  <a:cubicBezTo>
                    <a:pt x="13881" y="9511"/>
                    <a:pt x="14164" y="8486"/>
                    <a:pt x="14208" y="7386"/>
                  </a:cubicBezTo>
                  <a:cubicBezTo>
                    <a:pt x="14208" y="7297"/>
                    <a:pt x="14223" y="7208"/>
                    <a:pt x="14223" y="7119"/>
                  </a:cubicBezTo>
                  <a:cubicBezTo>
                    <a:pt x="14223" y="3195"/>
                    <a:pt x="11028" y="0"/>
                    <a:pt x="7105"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6"/>
            <p:cNvSpPr/>
            <p:nvPr/>
          </p:nvSpPr>
          <p:spPr>
            <a:xfrm>
              <a:off x="2083821" y="620667"/>
              <a:ext cx="131459" cy="183857"/>
            </a:xfrm>
            <a:custGeom>
              <a:avLst/>
              <a:gdLst/>
              <a:ahLst/>
              <a:cxnLst/>
              <a:rect l="l" t="t" r="r" b="b"/>
              <a:pathLst>
                <a:path w="4102" h="5737" extrusionOk="0">
                  <a:moveTo>
                    <a:pt x="2215" y="624"/>
                  </a:moveTo>
                  <a:cubicBezTo>
                    <a:pt x="2898" y="624"/>
                    <a:pt x="3359" y="1085"/>
                    <a:pt x="3359" y="1724"/>
                  </a:cubicBezTo>
                  <a:cubicBezTo>
                    <a:pt x="3359" y="2363"/>
                    <a:pt x="2898" y="2809"/>
                    <a:pt x="2215" y="2809"/>
                  </a:cubicBezTo>
                  <a:lnTo>
                    <a:pt x="714" y="2809"/>
                  </a:lnTo>
                  <a:lnTo>
                    <a:pt x="714" y="624"/>
                  </a:lnTo>
                  <a:close/>
                  <a:moveTo>
                    <a:pt x="0" y="0"/>
                  </a:moveTo>
                  <a:lnTo>
                    <a:pt x="0" y="5737"/>
                  </a:lnTo>
                  <a:lnTo>
                    <a:pt x="714" y="5737"/>
                  </a:lnTo>
                  <a:lnTo>
                    <a:pt x="714" y="3448"/>
                  </a:lnTo>
                  <a:lnTo>
                    <a:pt x="2304" y="3448"/>
                  </a:lnTo>
                  <a:cubicBezTo>
                    <a:pt x="3433" y="3448"/>
                    <a:pt x="4102" y="2660"/>
                    <a:pt x="4102" y="1724"/>
                  </a:cubicBezTo>
                  <a:cubicBezTo>
                    <a:pt x="4102" y="788"/>
                    <a:pt x="3448" y="0"/>
                    <a:pt x="2304"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6"/>
            <p:cNvSpPr/>
            <p:nvPr/>
          </p:nvSpPr>
          <p:spPr>
            <a:xfrm>
              <a:off x="2235726" y="624481"/>
              <a:ext cx="27657" cy="180043"/>
            </a:xfrm>
            <a:custGeom>
              <a:avLst/>
              <a:gdLst/>
              <a:ahLst/>
              <a:cxnLst/>
              <a:rect l="l" t="t" r="r" b="b"/>
              <a:pathLst>
                <a:path w="863" h="5618" extrusionOk="0">
                  <a:moveTo>
                    <a:pt x="432" y="0"/>
                  </a:moveTo>
                  <a:cubicBezTo>
                    <a:pt x="194" y="0"/>
                    <a:pt x="1" y="193"/>
                    <a:pt x="1" y="431"/>
                  </a:cubicBezTo>
                  <a:cubicBezTo>
                    <a:pt x="1" y="669"/>
                    <a:pt x="194" y="862"/>
                    <a:pt x="432" y="862"/>
                  </a:cubicBezTo>
                  <a:cubicBezTo>
                    <a:pt x="670" y="862"/>
                    <a:pt x="863" y="669"/>
                    <a:pt x="863" y="431"/>
                  </a:cubicBezTo>
                  <a:cubicBezTo>
                    <a:pt x="863" y="193"/>
                    <a:pt x="670" y="0"/>
                    <a:pt x="432" y="0"/>
                  </a:cubicBezTo>
                  <a:close/>
                  <a:moveTo>
                    <a:pt x="120" y="1456"/>
                  </a:moveTo>
                  <a:lnTo>
                    <a:pt x="120" y="5618"/>
                  </a:lnTo>
                  <a:lnTo>
                    <a:pt x="759" y="5618"/>
                  </a:lnTo>
                  <a:lnTo>
                    <a:pt x="759" y="1456"/>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6"/>
            <p:cNvSpPr/>
            <p:nvPr/>
          </p:nvSpPr>
          <p:spPr>
            <a:xfrm>
              <a:off x="2279567" y="671142"/>
              <a:ext cx="133382" cy="133382"/>
            </a:xfrm>
            <a:custGeom>
              <a:avLst/>
              <a:gdLst/>
              <a:ahLst/>
              <a:cxnLst/>
              <a:rect l="l" t="t" r="r" b="b"/>
              <a:pathLst>
                <a:path w="4162" h="4162" extrusionOk="0">
                  <a:moveTo>
                    <a:pt x="0" y="0"/>
                  </a:moveTo>
                  <a:lnTo>
                    <a:pt x="1739" y="4162"/>
                  </a:lnTo>
                  <a:lnTo>
                    <a:pt x="2437" y="4162"/>
                  </a:lnTo>
                  <a:lnTo>
                    <a:pt x="4161" y="0"/>
                  </a:lnTo>
                  <a:lnTo>
                    <a:pt x="3463" y="0"/>
                  </a:lnTo>
                  <a:lnTo>
                    <a:pt x="2081" y="3404"/>
                  </a:lnTo>
                  <a:lnTo>
                    <a:pt x="699"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6"/>
            <p:cNvSpPr/>
            <p:nvPr/>
          </p:nvSpPr>
          <p:spPr>
            <a:xfrm>
              <a:off x="2419582" y="667809"/>
              <a:ext cx="131940" cy="139567"/>
            </a:xfrm>
            <a:custGeom>
              <a:avLst/>
              <a:gdLst/>
              <a:ahLst/>
              <a:cxnLst/>
              <a:rect l="l" t="t" r="r" b="b"/>
              <a:pathLst>
                <a:path w="4117" h="4355" extrusionOk="0">
                  <a:moveTo>
                    <a:pt x="2051" y="580"/>
                  </a:moveTo>
                  <a:cubicBezTo>
                    <a:pt x="2943" y="580"/>
                    <a:pt x="3433" y="1338"/>
                    <a:pt x="3433" y="2185"/>
                  </a:cubicBezTo>
                  <a:cubicBezTo>
                    <a:pt x="3433" y="3032"/>
                    <a:pt x="2943" y="3790"/>
                    <a:pt x="2051" y="3790"/>
                  </a:cubicBezTo>
                  <a:cubicBezTo>
                    <a:pt x="1174" y="3790"/>
                    <a:pt x="669" y="3032"/>
                    <a:pt x="669" y="2185"/>
                  </a:cubicBezTo>
                  <a:cubicBezTo>
                    <a:pt x="669" y="1338"/>
                    <a:pt x="1174" y="580"/>
                    <a:pt x="2051" y="580"/>
                  </a:cubicBezTo>
                  <a:close/>
                  <a:moveTo>
                    <a:pt x="2051" y="0"/>
                  </a:moveTo>
                  <a:cubicBezTo>
                    <a:pt x="788" y="0"/>
                    <a:pt x="0" y="981"/>
                    <a:pt x="0" y="2185"/>
                  </a:cubicBezTo>
                  <a:cubicBezTo>
                    <a:pt x="0" y="3389"/>
                    <a:pt x="788" y="4355"/>
                    <a:pt x="2051" y="4355"/>
                  </a:cubicBezTo>
                  <a:cubicBezTo>
                    <a:pt x="3314" y="4355"/>
                    <a:pt x="4117" y="3389"/>
                    <a:pt x="4117" y="2185"/>
                  </a:cubicBezTo>
                  <a:cubicBezTo>
                    <a:pt x="4117" y="981"/>
                    <a:pt x="3314" y="0"/>
                    <a:pt x="2051"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6"/>
            <p:cNvSpPr/>
            <p:nvPr/>
          </p:nvSpPr>
          <p:spPr>
            <a:xfrm>
              <a:off x="2561969" y="634928"/>
              <a:ext cx="76241" cy="172448"/>
            </a:xfrm>
            <a:custGeom>
              <a:avLst/>
              <a:gdLst/>
              <a:ahLst/>
              <a:cxnLst/>
              <a:rect l="l" t="t" r="r" b="b"/>
              <a:pathLst>
                <a:path w="2379" h="5381" extrusionOk="0">
                  <a:moveTo>
                    <a:pt x="684" y="1"/>
                  </a:moveTo>
                  <a:lnTo>
                    <a:pt x="684" y="1130"/>
                  </a:lnTo>
                  <a:lnTo>
                    <a:pt x="1" y="1130"/>
                  </a:lnTo>
                  <a:lnTo>
                    <a:pt x="1" y="1695"/>
                  </a:lnTo>
                  <a:lnTo>
                    <a:pt x="684" y="1695"/>
                  </a:lnTo>
                  <a:lnTo>
                    <a:pt x="684" y="4415"/>
                  </a:lnTo>
                  <a:cubicBezTo>
                    <a:pt x="684" y="5039"/>
                    <a:pt x="996" y="5381"/>
                    <a:pt x="1606" y="5381"/>
                  </a:cubicBezTo>
                  <a:cubicBezTo>
                    <a:pt x="1992" y="5381"/>
                    <a:pt x="2215" y="5277"/>
                    <a:pt x="2379" y="5128"/>
                  </a:cubicBezTo>
                  <a:lnTo>
                    <a:pt x="2185" y="4638"/>
                  </a:lnTo>
                  <a:cubicBezTo>
                    <a:pt x="2111" y="4742"/>
                    <a:pt x="1933" y="4816"/>
                    <a:pt x="1754" y="4816"/>
                  </a:cubicBezTo>
                  <a:cubicBezTo>
                    <a:pt x="1472" y="4816"/>
                    <a:pt x="1338" y="4593"/>
                    <a:pt x="1338" y="4281"/>
                  </a:cubicBezTo>
                  <a:lnTo>
                    <a:pt x="1338" y="1695"/>
                  </a:lnTo>
                  <a:lnTo>
                    <a:pt x="2171" y="1695"/>
                  </a:lnTo>
                  <a:lnTo>
                    <a:pt x="2171" y="1130"/>
                  </a:lnTo>
                  <a:lnTo>
                    <a:pt x="1338" y="1130"/>
                  </a:lnTo>
                  <a:lnTo>
                    <a:pt x="133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6"/>
            <p:cNvSpPr/>
            <p:nvPr/>
          </p:nvSpPr>
          <p:spPr>
            <a:xfrm>
              <a:off x="2650549" y="667809"/>
              <a:ext cx="111493" cy="139567"/>
            </a:xfrm>
            <a:custGeom>
              <a:avLst/>
              <a:gdLst/>
              <a:ahLst/>
              <a:cxnLst/>
              <a:rect l="l" t="t" r="r" b="b"/>
              <a:pathLst>
                <a:path w="3479" h="4355" extrusionOk="0">
                  <a:moveTo>
                    <a:pt x="1695" y="2081"/>
                  </a:moveTo>
                  <a:cubicBezTo>
                    <a:pt x="2141" y="2081"/>
                    <a:pt x="2587" y="2259"/>
                    <a:pt x="2839" y="2601"/>
                  </a:cubicBezTo>
                  <a:lnTo>
                    <a:pt x="2839" y="3389"/>
                  </a:lnTo>
                  <a:cubicBezTo>
                    <a:pt x="2587" y="3731"/>
                    <a:pt x="2141" y="3894"/>
                    <a:pt x="1695" y="3894"/>
                  </a:cubicBezTo>
                  <a:cubicBezTo>
                    <a:pt x="1086" y="3894"/>
                    <a:pt x="670" y="3522"/>
                    <a:pt x="670" y="2987"/>
                  </a:cubicBezTo>
                  <a:cubicBezTo>
                    <a:pt x="670" y="2467"/>
                    <a:pt x="1086" y="2081"/>
                    <a:pt x="1695" y="2081"/>
                  </a:cubicBezTo>
                  <a:close/>
                  <a:moveTo>
                    <a:pt x="1873" y="0"/>
                  </a:moveTo>
                  <a:cubicBezTo>
                    <a:pt x="1190" y="0"/>
                    <a:pt x="655" y="223"/>
                    <a:pt x="209" y="684"/>
                  </a:cubicBezTo>
                  <a:lnTo>
                    <a:pt x="506" y="1145"/>
                  </a:lnTo>
                  <a:cubicBezTo>
                    <a:pt x="878" y="743"/>
                    <a:pt x="1294" y="565"/>
                    <a:pt x="1784" y="565"/>
                  </a:cubicBezTo>
                  <a:cubicBezTo>
                    <a:pt x="2394" y="565"/>
                    <a:pt x="2839" y="877"/>
                    <a:pt x="2839" y="1442"/>
                  </a:cubicBezTo>
                  <a:lnTo>
                    <a:pt x="2839" y="2185"/>
                  </a:lnTo>
                  <a:cubicBezTo>
                    <a:pt x="2498" y="1799"/>
                    <a:pt x="2022" y="1620"/>
                    <a:pt x="1457" y="1620"/>
                  </a:cubicBezTo>
                  <a:cubicBezTo>
                    <a:pt x="759" y="1620"/>
                    <a:pt x="1" y="2051"/>
                    <a:pt x="1" y="2987"/>
                  </a:cubicBezTo>
                  <a:cubicBezTo>
                    <a:pt x="1" y="3894"/>
                    <a:pt x="759" y="4355"/>
                    <a:pt x="1457" y="4355"/>
                  </a:cubicBezTo>
                  <a:cubicBezTo>
                    <a:pt x="2022" y="4355"/>
                    <a:pt x="2498" y="4161"/>
                    <a:pt x="2839" y="3790"/>
                  </a:cubicBezTo>
                  <a:lnTo>
                    <a:pt x="2839" y="4266"/>
                  </a:lnTo>
                  <a:lnTo>
                    <a:pt x="3478" y="4266"/>
                  </a:lnTo>
                  <a:lnTo>
                    <a:pt x="3478" y="1397"/>
                  </a:lnTo>
                  <a:cubicBezTo>
                    <a:pt x="3478" y="402"/>
                    <a:pt x="2750" y="0"/>
                    <a:pt x="1873"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6"/>
            <p:cNvSpPr/>
            <p:nvPr/>
          </p:nvSpPr>
          <p:spPr>
            <a:xfrm>
              <a:off x="2798672" y="620667"/>
              <a:ext cx="20991" cy="183857"/>
            </a:xfrm>
            <a:custGeom>
              <a:avLst/>
              <a:gdLst/>
              <a:ahLst/>
              <a:cxnLst/>
              <a:rect l="l" t="t" r="r" b="b"/>
              <a:pathLst>
                <a:path w="655" h="5737" extrusionOk="0">
                  <a:moveTo>
                    <a:pt x="1" y="0"/>
                  </a:moveTo>
                  <a:lnTo>
                    <a:pt x="1" y="5737"/>
                  </a:lnTo>
                  <a:lnTo>
                    <a:pt x="655" y="5737"/>
                  </a:lnTo>
                  <a:lnTo>
                    <a:pt x="655"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6"/>
            <p:cNvSpPr/>
            <p:nvPr/>
          </p:nvSpPr>
          <p:spPr>
            <a:xfrm>
              <a:off x="2071418" y="879259"/>
              <a:ext cx="174819" cy="190074"/>
            </a:xfrm>
            <a:custGeom>
              <a:avLst/>
              <a:gdLst/>
              <a:ahLst/>
              <a:cxnLst/>
              <a:rect l="l" t="t" r="r" b="b"/>
              <a:pathLst>
                <a:path w="5455" h="5931" extrusionOk="0">
                  <a:moveTo>
                    <a:pt x="3062" y="1"/>
                  </a:moveTo>
                  <a:cubicBezTo>
                    <a:pt x="1338" y="1"/>
                    <a:pt x="1" y="1204"/>
                    <a:pt x="1" y="2973"/>
                  </a:cubicBezTo>
                  <a:cubicBezTo>
                    <a:pt x="1" y="4727"/>
                    <a:pt x="1338" y="5930"/>
                    <a:pt x="3062" y="5930"/>
                  </a:cubicBezTo>
                  <a:cubicBezTo>
                    <a:pt x="4325" y="5930"/>
                    <a:pt x="5039" y="5232"/>
                    <a:pt x="5455" y="4518"/>
                  </a:cubicBezTo>
                  <a:lnTo>
                    <a:pt x="4400" y="4013"/>
                  </a:lnTo>
                  <a:cubicBezTo>
                    <a:pt x="4162" y="4489"/>
                    <a:pt x="3657" y="4845"/>
                    <a:pt x="3062" y="4845"/>
                  </a:cubicBezTo>
                  <a:cubicBezTo>
                    <a:pt x="2022" y="4845"/>
                    <a:pt x="1264" y="4043"/>
                    <a:pt x="1264" y="2973"/>
                  </a:cubicBezTo>
                  <a:cubicBezTo>
                    <a:pt x="1264" y="1888"/>
                    <a:pt x="2022" y="1086"/>
                    <a:pt x="3062" y="1086"/>
                  </a:cubicBezTo>
                  <a:cubicBezTo>
                    <a:pt x="3657" y="1086"/>
                    <a:pt x="4162" y="1457"/>
                    <a:pt x="4400" y="1918"/>
                  </a:cubicBezTo>
                  <a:lnTo>
                    <a:pt x="5455" y="1398"/>
                  </a:lnTo>
                  <a:cubicBezTo>
                    <a:pt x="5054" y="684"/>
                    <a:pt x="4325" y="1"/>
                    <a:pt x="3062"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6"/>
            <p:cNvSpPr/>
            <p:nvPr/>
          </p:nvSpPr>
          <p:spPr>
            <a:xfrm>
              <a:off x="2263351" y="882111"/>
              <a:ext cx="34804" cy="183889"/>
            </a:xfrm>
            <a:custGeom>
              <a:avLst/>
              <a:gdLst/>
              <a:ahLst/>
              <a:cxnLst/>
              <a:rect l="l" t="t" r="r" b="b"/>
              <a:pathLst>
                <a:path w="1086" h="5738" extrusionOk="0">
                  <a:moveTo>
                    <a:pt x="1" y="1"/>
                  </a:moveTo>
                  <a:lnTo>
                    <a:pt x="1" y="5737"/>
                  </a:lnTo>
                  <a:lnTo>
                    <a:pt x="1086" y="5737"/>
                  </a:ln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6"/>
            <p:cNvSpPr/>
            <p:nvPr/>
          </p:nvSpPr>
          <p:spPr>
            <a:xfrm>
              <a:off x="2320043" y="929733"/>
              <a:ext cx="140528" cy="139599"/>
            </a:xfrm>
            <a:custGeom>
              <a:avLst/>
              <a:gdLst/>
              <a:ahLst/>
              <a:cxnLst/>
              <a:rect l="l" t="t" r="r" b="b"/>
              <a:pathLst>
                <a:path w="4385" h="4356" extrusionOk="0">
                  <a:moveTo>
                    <a:pt x="2185" y="967"/>
                  </a:moveTo>
                  <a:cubicBezTo>
                    <a:pt x="2869" y="967"/>
                    <a:pt x="3255" y="1532"/>
                    <a:pt x="3255" y="2171"/>
                  </a:cubicBezTo>
                  <a:cubicBezTo>
                    <a:pt x="3255" y="2825"/>
                    <a:pt x="2869" y="3389"/>
                    <a:pt x="2185" y="3389"/>
                  </a:cubicBezTo>
                  <a:cubicBezTo>
                    <a:pt x="1516" y="3389"/>
                    <a:pt x="1130" y="2825"/>
                    <a:pt x="1130" y="2171"/>
                  </a:cubicBezTo>
                  <a:cubicBezTo>
                    <a:pt x="1130" y="1532"/>
                    <a:pt x="1516" y="967"/>
                    <a:pt x="2185" y="967"/>
                  </a:cubicBezTo>
                  <a:close/>
                  <a:moveTo>
                    <a:pt x="2185" y="1"/>
                  </a:moveTo>
                  <a:cubicBezTo>
                    <a:pt x="818" y="1"/>
                    <a:pt x="0" y="997"/>
                    <a:pt x="0" y="2171"/>
                  </a:cubicBezTo>
                  <a:cubicBezTo>
                    <a:pt x="0" y="3360"/>
                    <a:pt x="818" y="4355"/>
                    <a:pt x="2185" y="4355"/>
                  </a:cubicBezTo>
                  <a:cubicBezTo>
                    <a:pt x="3567" y="4355"/>
                    <a:pt x="4384" y="3360"/>
                    <a:pt x="4384" y="2171"/>
                  </a:cubicBezTo>
                  <a:cubicBezTo>
                    <a:pt x="4384" y="997"/>
                    <a:pt x="3567" y="1"/>
                    <a:pt x="2185"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6"/>
            <p:cNvSpPr/>
            <p:nvPr/>
          </p:nvSpPr>
          <p:spPr>
            <a:xfrm>
              <a:off x="2482427" y="933066"/>
              <a:ext cx="124825" cy="136266"/>
            </a:xfrm>
            <a:custGeom>
              <a:avLst/>
              <a:gdLst/>
              <a:ahLst/>
              <a:cxnLst/>
              <a:rect l="l" t="t" r="r" b="b"/>
              <a:pathLst>
                <a:path w="3895" h="4252" extrusionOk="0">
                  <a:moveTo>
                    <a:pt x="1" y="1"/>
                  </a:moveTo>
                  <a:lnTo>
                    <a:pt x="1" y="2943"/>
                  </a:lnTo>
                  <a:cubicBezTo>
                    <a:pt x="1" y="3761"/>
                    <a:pt x="417" y="4251"/>
                    <a:pt x="1338" y="4251"/>
                  </a:cubicBezTo>
                  <a:cubicBezTo>
                    <a:pt x="2007" y="4251"/>
                    <a:pt x="2513" y="3939"/>
                    <a:pt x="2795" y="3627"/>
                  </a:cubicBezTo>
                  <a:lnTo>
                    <a:pt x="2795" y="4147"/>
                  </a:lnTo>
                  <a:lnTo>
                    <a:pt x="3895" y="4147"/>
                  </a:lnTo>
                  <a:lnTo>
                    <a:pt x="3895" y="1"/>
                  </a:lnTo>
                  <a:lnTo>
                    <a:pt x="2795" y="1"/>
                  </a:lnTo>
                  <a:lnTo>
                    <a:pt x="2795" y="2810"/>
                  </a:lnTo>
                  <a:cubicBezTo>
                    <a:pt x="2602" y="3048"/>
                    <a:pt x="2275" y="3285"/>
                    <a:pt x="1844" y="3285"/>
                  </a:cubicBezTo>
                  <a:cubicBezTo>
                    <a:pt x="1383" y="3285"/>
                    <a:pt x="1086" y="3092"/>
                    <a:pt x="1086" y="2513"/>
                  </a:cubicBez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6"/>
            <p:cNvSpPr/>
            <p:nvPr/>
          </p:nvSpPr>
          <p:spPr>
            <a:xfrm>
              <a:off x="2629622" y="882111"/>
              <a:ext cx="135272" cy="187221"/>
            </a:xfrm>
            <a:custGeom>
              <a:avLst/>
              <a:gdLst/>
              <a:ahLst/>
              <a:cxnLst/>
              <a:rect l="l" t="t" r="r" b="b"/>
              <a:pathLst>
                <a:path w="4221" h="5842" extrusionOk="0">
                  <a:moveTo>
                    <a:pt x="2170" y="2453"/>
                  </a:moveTo>
                  <a:cubicBezTo>
                    <a:pt x="2541" y="2453"/>
                    <a:pt x="2943" y="2646"/>
                    <a:pt x="3121" y="2928"/>
                  </a:cubicBezTo>
                  <a:lnTo>
                    <a:pt x="3121" y="4400"/>
                  </a:lnTo>
                  <a:cubicBezTo>
                    <a:pt x="2943" y="4667"/>
                    <a:pt x="2541" y="4875"/>
                    <a:pt x="2170" y="4875"/>
                  </a:cubicBezTo>
                  <a:cubicBezTo>
                    <a:pt x="1560" y="4875"/>
                    <a:pt x="1130" y="4385"/>
                    <a:pt x="1130" y="3672"/>
                  </a:cubicBezTo>
                  <a:cubicBezTo>
                    <a:pt x="1130" y="2943"/>
                    <a:pt x="1560" y="2453"/>
                    <a:pt x="2170" y="2453"/>
                  </a:cubicBezTo>
                  <a:close/>
                  <a:moveTo>
                    <a:pt x="3121" y="1"/>
                  </a:moveTo>
                  <a:lnTo>
                    <a:pt x="3121" y="2126"/>
                  </a:lnTo>
                  <a:cubicBezTo>
                    <a:pt x="2794" y="1695"/>
                    <a:pt x="2333" y="1487"/>
                    <a:pt x="1843" y="1487"/>
                  </a:cubicBezTo>
                  <a:cubicBezTo>
                    <a:pt x="773" y="1487"/>
                    <a:pt x="0" y="2304"/>
                    <a:pt x="0" y="3672"/>
                  </a:cubicBezTo>
                  <a:cubicBezTo>
                    <a:pt x="0" y="5054"/>
                    <a:pt x="788" y="5841"/>
                    <a:pt x="1843" y="5841"/>
                  </a:cubicBezTo>
                  <a:cubicBezTo>
                    <a:pt x="2333"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6"/>
            <p:cNvSpPr/>
            <p:nvPr/>
          </p:nvSpPr>
          <p:spPr>
            <a:xfrm>
              <a:off x="2868215" y="882111"/>
              <a:ext cx="130049" cy="183889"/>
            </a:xfrm>
            <a:custGeom>
              <a:avLst/>
              <a:gdLst/>
              <a:ahLst/>
              <a:cxnLst/>
              <a:rect l="l" t="t" r="r" b="b"/>
              <a:pathLst>
                <a:path w="4058" h="5738" extrusionOk="0">
                  <a:moveTo>
                    <a:pt x="1" y="1"/>
                  </a:moveTo>
                  <a:lnTo>
                    <a:pt x="1" y="5737"/>
                  </a:lnTo>
                  <a:lnTo>
                    <a:pt x="1219" y="5737"/>
                  </a:lnTo>
                  <a:lnTo>
                    <a:pt x="1219" y="3374"/>
                  </a:lnTo>
                  <a:lnTo>
                    <a:pt x="3998" y="3374"/>
                  </a:lnTo>
                  <a:lnTo>
                    <a:pt x="3998" y="2289"/>
                  </a:lnTo>
                  <a:lnTo>
                    <a:pt x="1219" y="2289"/>
                  </a:lnTo>
                  <a:lnTo>
                    <a:pt x="1219" y="1086"/>
                  </a:lnTo>
                  <a:lnTo>
                    <a:pt x="4058" y="1086"/>
                  </a:lnTo>
                  <a:lnTo>
                    <a:pt x="405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6"/>
            <p:cNvSpPr/>
            <p:nvPr/>
          </p:nvSpPr>
          <p:spPr>
            <a:xfrm>
              <a:off x="3011564" y="929733"/>
              <a:ext cx="141009" cy="139599"/>
            </a:xfrm>
            <a:custGeom>
              <a:avLst/>
              <a:gdLst/>
              <a:ahLst/>
              <a:cxnLst/>
              <a:rect l="l" t="t" r="r" b="b"/>
              <a:pathLst>
                <a:path w="4400" h="4356" extrusionOk="0">
                  <a:moveTo>
                    <a:pt x="2200" y="967"/>
                  </a:moveTo>
                  <a:cubicBezTo>
                    <a:pt x="2869" y="967"/>
                    <a:pt x="3255" y="1532"/>
                    <a:pt x="3255" y="2171"/>
                  </a:cubicBezTo>
                  <a:cubicBezTo>
                    <a:pt x="3255" y="2825"/>
                    <a:pt x="2869" y="3389"/>
                    <a:pt x="2200" y="3389"/>
                  </a:cubicBezTo>
                  <a:cubicBezTo>
                    <a:pt x="1517" y="3389"/>
                    <a:pt x="1130" y="2825"/>
                    <a:pt x="1130" y="2171"/>
                  </a:cubicBezTo>
                  <a:cubicBezTo>
                    <a:pt x="1130" y="1532"/>
                    <a:pt x="1517" y="967"/>
                    <a:pt x="2200" y="967"/>
                  </a:cubicBezTo>
                  <a:close/>
                  <a:moveTo>
                    <a:pt x="2200" y="1"/>
                  </a:moveTo>
                  <a:cubicBezTo>
                    <a:pt x="833" y="1"/>
                    <a:pt x="1" y="997"/>
                    <a:pt x="1" y="2171"/>
                  </a:cubicBezTo>
                  <a:cubicBezTo>
                    <a:pt x="1" y="3360"/>
                    <a:pt x="833" y="4355"/>
                    <a:pt x="2200" y="4355"/>
                  </a:cubicBezTo>
                  <a:cubicBezTo>
                    <a:pt x="3567" y="4355"/>
                    <a:pt x="4400" y="3360"/>
                    <a:pt x="4400" y="2171"/>
                  </a:cubicBezTo>
                  <a:cubicBezTo>
                    <a:pt x="4400" y="997"/>
                    <a:pt x="3567" y="1"/>
                    <a:pt x="2200"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6"/>
            <p:cNvSpPr/>
            <p:nvPr/>
          </p:nvSpPr>
          <p:spPr>
            <a:xfrm>
              <a:off x="3173980" y="933066"/>
              <a:ext cx="124793" cy="136266"/>
            </a:xfrm>
            <a:custGeom>
              <a:avLst/>
              <a:gdLst/>
              <a:ahLst/>
              <a:cxnLst/>
              <a:rect l="l" t="t" r="r" b="b"/>
              <a:pathLst>
                <a:path w="3894" h="4252" extrusionOk="0">
                  <a:moveTo>
                    <a:pt x="0" y="1"/>
                  </a:moveTo>
                  <a:lnTo>
                    <a:pt x="0" y="2943"/>
                  </a:lnTo>
                  <a:cubicBezTo>
                    <a:pt x="0" y="3761"/>
                    <a:pt x="431" y="4251"/>
                    <a:pt x="1338" y="4251"/>
                  </a:cubicBezTo>
                  <a:cubicBezTo>
                    <a:pt x="2021" y="4251"/>
                    <a:pt x="2512" y="3939"/>
                    <a:pt x="2794" y="3627"/>
                  </a:cubicBezTo>
                  <a:lnTo>
                    <a:pt x="2794" y="4147"/>
                  </a:lnTo>
                  <a:lnTo>
                    <a:pt x="3894" y="4147"/>
                  </a:lnTo>
                  <a:lnTo>
                    <a:pt x="3894" y="1"/>
                  </a:lnTo>
                  <a:lnTo>
                    <a:pt x="2794" y="1"/>
                  </a:lnTo>
                  <a:lnTo>
                    <a:pt x="2794" y="2810"/>
                  </a:lnTo>
                  <a:cubicBezTo>
                    <a:pt x="2616" y="3048"/>
                    <a:pt x="2274" y="3285"/>
                    <a:pt x="1858" y="3285"/>
                  </a:cubicBezTo>
                  <a:cubicBezTo>
                    <a:pt x="1382" y="3285"/>
                    <a:pt x="1085" y="3092"/>
                    <a:pt x="1085" y="2513"/>
                  </a:cubicBezTo>
                  <a:lnTo>
                    <a:pt x="1085"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6"/>
            <p:cNvSpPr/>
            <p:nvPr/>
          </p:nvSpPr>
          <p:spPr>
            <a:xfrm>
              <a:off x="3328289" y="929733"/>
              <a:ext cx="124793" cy="136266"/>
            </a:xfrm>
            <a:custGeom>
              <a:avLst/>
              <a:gdLst/>
              <a:ahLst/>
              <a:cxnLst/>
              <a:rect l="l" t="t" r="r" b="b"/>
              <a:pathLst>
                <a:path w="3894" h="4252" extrusionOk="0">
                  <a:moveTo>
                    <a:pt x="2556" y="1"/>
                  </a:moveTo>
                  <a:cubicBezTo>
                    <a:pt x="1873" y="1"/>
                    <a:pt x="1368" y="328"/>
                    <a:pt x="1100" y="640"/>
                  </a:cubicBezTo>
                  <a:lnTo>
                    <a:pt x="1100" y="105"/>
                  </a:lnTo>
                  <a:lnTo>
                    <a:pt x="0" y="105"/>
                  </a:lnTo>
                  <a:lnTo>
                    <a:pt x="0" y="4251"/>
                  </a:lnTo>
                  <a:lnTo>
                    <a:pt x="1100" y="4251"/>
                  </a:lnTo>
                  <a:lnTo>
                    <a:pt x="1100" y="1457"/>
                  </a:lnTo>
                  <a:cubicBezTo>
                    <a:pt x="1278" y="1205"/>
                    <a:pt x="1620" y="967"/>
                    <a:pt x="2051" y="967"/>
                  </a:cubicBezTo>
                  <a:cubicBezTo>
                    <a:pt x="2512" y="967"/>
                    <a:pt x="2809" y="1160"/>
                    <a:pt x="2809" y="1740"/>
                  </a:cubicBezTo>
                  <a:lnTo>
                    <a:pt x="2809" y="4251"/>
                  </a:lnTo>
                  <a:lnTo>
                    <a:pt x="3894" y="4251"/>
                  </a:lnTo>
                  <a:lnTo>
                    <a:pt x="3894" y="1324"/>
                  </a:lnTo>
                  <a:cubicBezTo>
                    <a:pt x="3894" y="521"/>
                    <a:pt x="3463" y="1"/>
                    <a:pt x="2556"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6"/>
            <p:cNvSpPr/>
            <p:nvPr/>
          </p:nvSpPr>
          <p:spPr>
            <a:xfrm>
              <a:off x="3475451" y="882111"/>
              <a:ext cx="135305" cy="187221"/>
            </a:xfrm>
            <a:custGeom>
              <a:avLst/>
              <a:gdLst/>
              <a:ahLst/>
              <a:cxnLst/>
              <a:rect l="l" t="t" r="r" b="b"/>
              <a:pathLst>
                <a:path w="4222" h="5842" extrusionOk="0">
                  <a:moveTo>
                    <a:pt x="2170" y="2453"/>
                  </a:moveTo>
                  <a:cubicBezTo>
                    <a:pt x="2542" y="2453"/>
                    <a:pt x="2943" y="2646"/>
                    <a:pt x="3121" y="2928"/>
                  </a:cubicBezTo>
                  <a:lnTo>
                    <a:pt x="3121" y="4400"/>
                  </a:lnTo>
                  <a:cubicBezTo>
                    <a:pt x="2943" y="4667"/>
                    <a:pt x="2542" y="4875"/>
                    <a:pt x="2170" y="4875"/>
                  </a:cubicBezTo>
                  <a:cubicBezTo>
                    <a:pt x="1561" y="4875"/>
                    <a:pt x="1130" y="4385"/>
                    <a:pt x="1130" y="3672"/>
                  </a:cubicBezTo>
                  <a:cubicBezTo>
                    <a:pt x="1130" y="2943"/>
                    <a:pt x="1561" y="2453"/>
                    <a:pt x="2170" y="2453"/>
                  </a:cubicBezTo>
                  <a:close/>
                  <a:moveTo>
                    <a:pt x="3121" y="1"/>
                  </a:moveTo>
                  <a:lnTo>
                    <a:pt x="3121" y="2126"/>
                  </a:lnTo>
                  <a:cubicBezTo>
                    <a:pt x="2794" y="1695"/>
                    <a:pt x="2334" y="1487"/>
                    <a:pt x="1843" y="1487"/>
                  </a:cubicBezTo>
                  <a:cubicBezTo>
                    <a:pt x="788" y="1487"/>
                    <a:pt x="0" y="2304"/>
                    <a:pt x="0" y="3672"/>
                  </a:cubicBezTo>
                  <a:cubicBezTo>
                    <a:pt x="0" y="5054"/>
                    <a:pt x="788" y="5841"/>
                    <a:pt x="1843" y="5841"/>
                  </a:cubicBezTo>
                  <a:cubicBezTo>
                    <a:pt x="2334"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6"/>
            <p:cNvSpPr/>
            <p:nvPr/>
          </p:nvSpPr>
          <p:spPr>
            <a:xfrm>
              <a:off x="3640720" y="929733"/>
              <a:ext cx="77170" cy="136266"/>
            </a:xfrm>
            <a:custGeom>
              <a:avLst/>
              <a:gdLst/>
              <a:ahLst/>
              <a:cxnLst/>
              <a:rect l="l" t="t" r="r" b="b"/>
              <a:pathLst>
                <a:path w="2408" h="4252" extrusionOk="0">
                  <a:moveTo>
                    <a:pt x="2408" y="1"/>
                  </a:moveTo>
                  <a:cubicBezTo>
                    <a:pt x="1888" y="1"/>
                    <a:pt x="1382" y="298"/>
                    <a:pt x="1085" y="670"/>
                  </a:cubicBezTo>
                  <a:lnTo>
                    <a:pt x="1085" y="105"/>
                  </a:lnTo>
                  <a:lnTo>
                    <a:pt x="0" y="105"/>
                  </a:lnTo>
                  <a:lnTo>
                    <a:pt x="0" y="4251"/>
                  </a:lnTo>
                  <a:lnTo>
                    <a:pt x="1085" y="4251"/>
                  </a:lnTo>
                  <a:lnTo>
                    <a:pt x="1085" y="1517"/>
                  </a:lnTo>
                  <a:cubicBezTo>
                    <a:pt x="1263" y="1249"/>
                    <a:pt x="1754" y="1041"/>
                    <a:pt x="2111" y="1041"/>
                  </a:cubicBezTo>
                  <a:cubicBezTo>
                    <a:pt x="2229" y="1041"/>
                    <a:pt x="2333" y="1041"/>
                    <a:pt x="2408" y="1071"/>
                  </a:cubicBezTo>
                  <a:lnTo>
                    <a:pt x="240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6"/>
            <p:cNvSpPr/>
            <p:nvPr/>
          </p:nvSpPr>
          <p:spPr>
            <a:xfrm>
              <a:off x="3725005" y="933066"/>
              <a:ext cx="144342" cy="187221"/>
            </a:xfrm>
            <a:custGeom>
              <a:avLst/>
              <a:gdLst/>
              <a:ahLst/>
              <a:cxnLst/>
              <a:rect l="l" t="t" r="r" b="b"/>
              <a:pathLst>
                <a:path w="4504" h="5842" extrusionOk="0">
                  <a:moveTo>
                    <a:pt x="1" y="1"/>
                  </a:moveTo>
                  <a:lnTo>
                    <a:pt x="1680" y="4207"/>
                  </a:lnTo>
                  <a:lnTo>
                    <a:pt x="1531" y="4563"/>
                  </a:lnTo>
                  <a:cubicBezTo>
                    <a:pt x="1427" y="4786"/>
                    <a:pt x="1234" y="4861"/>
                    <a:pt x="952" y="4861"/>
                  </a:cubicBezTo>
                  <a:cubicBezTo>
                    <a:pt x="848" y="4861"/>
                    <a:pt x="699" y="4831"/>
                    <a:pt x="610" y="4801"/>
                  </a:cubicBezTo>
                  <a:lnTo>
                    <a:pt x="447" y="5767"/>
                  </a:lnTo>
                  <a:cubicBezTo>
                    <a:pt x="580" y="5812"/>
                    <a:pt x="863" y="5841"/>
                    <a:pt x="982" y="5841"/>
                  </a:cubicBezTo>
                  <a:cubicBezTo>
                    <a:pt x="1695" y="5812"/>
                    <a:pt x="2245" y="5604"/>
                    <a:pt x="2557" y="4831"/>
                  </a:cubicBezTo>
                  <a:lnTo>
                    <a:pt x="4504" y="1"/>
                  </a:lnTo>
                  <a:lnTo>
                    <a:pt x="3330" y="1"/>
                  </a:lnTo>
                  <a:lnTo>
                    <a:pt x="2245" y="2884"/>
                  </a:lnTo>
                  <a:lnTo>
                    <a:pt x="1160"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6"/>
            <p:cNvSpPr/>
            <p:nvPr/>
          </p:nvSpPr>
          <p:spPr>
            <a:xfrm>
              <a:off x="3877423" y="932137"/>
              <a:ext cx="42880" cy="43360"/>
            </a:xfrm>
            <a:custGeom>
              <a:avLst/>
              <a:gdLst/>
              <a:ahLst/>
              <a:cxnLst/>
              <a:rect l="l" t="t" r="r" b="b"/>
              <a:pathLst>
                <a:path w="1338" h="1353" extrusionOk="0">
                  <a:moveTo>
                    <a:pt x="728" y="387"/>
                  </a:moveTo>
                  <a:cubicBezTo>
                    <a:pt x="788" y="387"/>
                    <a:pt x="862" y="446"/>
                    <a:pt x="862" y="535"/>
                  </a:cubicBezTo>
                  <a:cubicBezTo>
                    <a:pt x="862" y="610"/>
                    <a:pt x="788" y="669"/>
                    <a:pt x="728" y="669"/>
                  </a:cubicBezTo>
                  <a:lnTo>
                    <a:pt x="520" y="669"/>
                  </a:lnTo>
                  <a:lnTo>
                    <a:pt x="520" y="387"/>
                  </a:lnTo>
                  <a:close/>
                  <a:moveTo>
                    <a:pt x="416" y="297"/>
                  </a:moveTo>
                  <a:lnTo>
                    <a:pt x="416" y="1070"/>
                  </a:lnTo>
                  <a:lnTo>
                    <a:pt x="520" y="1070"/>
                  </a:lnTo>
                  <a:lnTo>
                    <a:pt x="520" y="758"/>
                  </a:lnTo>
                  <a:lnTo>
                    <a:pt x="654" y="758"/>
                  </a:lnTo>
                  <a:lnTo>
                    <a:pt x="847" y="1070"/>
                  </a:lnTo>
                  <a:lnTo>
                    <a:pt x="981" y="1070"/>
                  </a:lnTo>
                  <a:lnTo>
                    <a:pt x="788" y="758"/>
                  </a:lnTo>
                  <a:cubicBezTo>
                    <a:pt x="832" y="758"/>
                    <a:pt x="981" y="699"/>
                    <a:pt x="981" y="535"/>
                  </a:cubicBezTo>
                  <a:cubicBezTo>
                    <a:pt x="981" y="387"/>
                    <a:pt x="862" y="297"/>
                    <a:pt x="728" y="297"/>
                  </a:cubicBezTo>
                  <a:close/>
                  <a:moveTo>
                    <a:pt x="669" y="104"/>
                  </a:moveTo>
                  <a:cubicBezTo>
                    <a:pt x="981" y="104"/>
                    <a:pt x="1249" y="357"/>
                    <a:pt x="1249" y="684"/>
                  </a:cubicBezTo>
                  <a:cubicBezTo>
                    <a:pt x="1249" y="996"/>
                    <a:pt x="981" y="1249"/>
                    <a:pt x="669" y="1249"/>
                  </a:cubicBezTo>
                  <a:cubicBezTo>
                    <a:pt x="357" y="1249"/>
                    <a:pt x="89" y="996"/>
                    <a:pt x="89" y="684"/>
                  </a:cubicBezTo>
                  <a:cubicBezTo>
                    <a:pt x="89" y="357"/>
                    <a:pt x="357" y="104"/>
                    <a:pt x="669" y="104"/>
                  </a:cubicBezTo>
                  <a:close/>
                  <a:moveTo>
                    <a:pt x="669" y="0"/>
                  </a:moveTo>
                  <a:cubicBezTo>
                    <a:pt x="297" y="0"/>
                    <a:pt x="0" y="312"/>
                    <a:pt x="0" y="684"/>
                  </a:cubicBezTo>
                  <a:cubicBezTo>
                    <a:pt x="0" y="1055"/>
                    <a:pt x="297" y="1353"/>
                    <a:pt x="669" y="1353"/>
                  </a:cubicBezTo>
                  <a:cubicBezTo>
                    <a:pt x="1041" y="1353"/>
                    <a:pt x="1338" y="1055"/>
                    <a:pt x="1338" y="684"/>
                  </a:cubicBezTo>
                  <a:cubicBezTo>
                    <a:pt x="1338" y="312"/>
                    <a:pt x="1041" y="0"/>
                    <a:pt x="669"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3" name="Google Shape;1103;p66"/>
          <p:cNvSpPr txBox="1"/>
          <p:nvPr/>
        </p:nvSpPr>
        <p:spPr>
          <a:xfrm>
            <a:off x="4364425" y="3957375"/>
            <a:ext cx="4311900" cy="8562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Apps shouldn’t manage logs</a:t>
            </a:r>
            <a:endParaRPr>
              <a:latin typeface="Proxima Nova"/>
              <a:ea typeface="Proxima Nova"/>
              <a:cs typeface="Proxima Nova"/>
              <a:sym typeface="Proxima Nova"/>
            </a:endParaRPr>
          </a:p>
          <a:p>
            <a:pPr marL="457200" lvl="0" indent="-317500" algn="l"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No routing or storage for logs</a:t>
            </a:r>
            <a:endParaRPr>
              <a:latin typeface="Proxima Nova"/>
              <a:ea typeface="Proxima Nova"/>
              <a:cs typeface="Proxima Nova"/>
              <a:sym typeface="Proxima Nova"/>
            </a:endParaRPr>
          </a:p>
          <a:p>
            <a:pPr marL="457200" lvl="0" indent="-317500" algn="l"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Unbuffered event stream to stdout</a:t>
            </a:r>
            <a:endParaRPr>
              <a:latin typeface="Proxima Nova"/>
              <a:ea typeface="Proxima Nova"/>
              <a:cs typeface="Proxima Nova"/>
              <a:sym typeface="Proxima Nova"/>
            </a:endParaRPr>
          </a:p>
        </p:txBody>
      </p:sp>
      <p:sp>
        <p:nvSpPr>
          <p:cNvPr id="1104" name="Google Shape;1104;p66"/>
          <p:cNvSpPr/>
          <p:nvPr/>
        </p:nvSpPr>
        <p:spPr>
          <a:xfrm>
            <a:off x="6838500" y="1301754"/>
            <a:ext cx="1246800" cy="10548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grpSp>
        <p:nvGrpSpPr>
          <p:cNvPr id="1105" name="Google Shape;1105;p66"/>
          <p:cNvGrpSpPr/>
          <p:nvPr/>
        </p:nvGrpSpPr>
        <p:grpSpPr>
          <a:xfrm>
            <a:off x="7036789" y="1413298"/>
            <a:ext cx="850200" cy="750600"/>
            <a:chOff x="5364775" y="3845125"/>
            <a:chExt cx="850200" cy="750600"/>
          </a:xfrm>
        </p:grpSpPr>
        <p:sp>
          <p:nvSpPr>
            <p:cNvPr id="1106" name="Google Shape;1106;p66"/>
            <p:cNvSpPr/>
            <p:nvPr/>
          </p:nvSpPr>
          <p:spPr>
            <a:xfrm>
              <a:off x="5364775" y="3845125"/>
              <a:ext cx="850200" cy="7506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7" name="Google Shape;1107;p66"/>
            <p:cNvPicPr preferRelativeResize="0"/>
            <p:nvPr/>
          </p:nvPicPr>
          <p:blipFill>
            <a:blip r:embed="rId5">
              <a:alphaModFix/>
            </a:blip>
            <a:stretch>
              <a:fillRect/>
            </a:stretch>
          </p:blipFill>
          <p:spPr>
            <a:xfrm>
              <a:off x="5407629" y="4101901"/>
              <a:ext cx="664500" cy="442554"/>
            </a:xfrm>
            <a:prstGeom prst="rect">
              <a:avLst/>
            </a:prstGeom>
            <a:noFill/>
            <a:ln>
              <a:noFill/>
            </a:ln>
          </p:spPr>
        </p:pic>
      </p:grpSp>
      <p:cxnSp>
        <p:nvCxnSpPr>
          <p:cNvPr id="1108" name="Google Shape;1108;p66"/>
          <p:cNvCxnSpPr/>
          <p:nvPr/>
        </p:nvCxnSpPr>
        <p:spPr>
          <a:xfrm>
            <a:off x="4699150" y="2361879"/>
            <a:ext cx="4800" cy="885300"/>
          </a:xfrm>
          <a:prstGeom prst="straightConnector1">
            <a:avLst/>
          </a:prstGeom>
          <a:noFill/>
          <a:ln w="19050" cap="flat" cmpd="sng">
            <a:solidFill>
              <a:srgbClr val="434343"/>
            </a:solidFill>
            <a:prstDash val="dash"/>
            <a:round/>
            <a:headEnd type="none" w="med" len="med"/>
            <a:tailEnd type="triangle" w="med" len="med"/>
          </a:ln>
        </p:spPr>
      </p:cxnSp>
      <p:sp>
        <p:nvSpPr>
          <p:cNvPr id="1109" name="Google Shape;1109;p66"/>
          <p:cNvSpPr/>
          <p:nvPr/>
        </p:nvSpPr>
        <p:spPr>
          <a:xfrm>
            <a:off x="4576712" y="3408277"/>
            <a:ext cx="249300" cy="456900"/>
          </a:xfrm>
          <a:custGeom>
            <a:avLst/>
            <a:gdLst/>
            <a:ahLst/>
            <a:cxnLst/>
            <a:rect l="l" t="t" r="r" b="b"/>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00000"/>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a:ea typeface="Lato"/>
              <a:cs typeface="Lato"/>
              <a:sym typeface="Lato"/>
            </a:endParaRPr>
          </a:p>
        </p:txBody>
      </p:sp>
      <p:sp>
        <p:nvSpPr>
          <p:cNvPr id="1110" name="Google Shape;1110;p66"/>
          <p:cNvSpPr/>
          <p:nvPr/>
        </p:nvSpPr>
        <p:spPr>
          <a:xfrm>
            <a:off x="5962186" y="3408277"/>
            <a:ext cx="249300" cy="456900"/>
          </a:xfrm>
          <a:custGeom>
            <a:avLst/>
            <a:gdLst/>
            <a:ahLst/>
            <a:cxnLst/>
            <a:rect l="l" t="t" r="r" b="b"/>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00000"/>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a:ea typeface="Lato"/>
              <a:cs typeface="Lato"/>
              <a:sym typeface="Lato"/>
            </a:endParaRPr>
          </a:p>
        </p:txBody>
      </p:sp>
      <p:sp>
        <p:nvSpPr>
          <p:cNvPr id="1111" name="Google Shape;1111;p66"/>
          <p:cNvSpPr/>
          <p:nvPr/>
        </p:nvSpPr>
        <p:spPr>
          <a:xfrm>
            <a:off x="7372075" y="3408277"/>
            <a:ext cx="249300" cy="456900"/>
          </a:xfrm>
          <a:custGeom>
            <a:avLst/>
            <a:gdLst/>
            <a:ahLst/>
            <a:cxnLst/>
            <a:rect l="l" t="t" r="r" b="b"/>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000000"/>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a:ea typeface="Lato"/>
              <a:cs typeface="Lato"/>
              <a:sym typeface="Lato"/>
            </a:endParaRPr>
          </a:p>
        </p:txBody>
      </p:sp>
      <p:cxnSp>
        <p:nvCxnSpPr>
          <p:cNvPr id="1112" name="Google Shape;1112;p66"/>
          <p:cNvCxnSpPr/>
          <p:nvPr/>
        </p:nvCxnSpPr>
        <p:spPr>
          <a:xfrm>
            <a:off x="6091980" y="2355654"/>
            <a:ext cx="4800" cy="885300"/>
          </a:xfrm>
          <a:prstGeom prst="straightConnector1">
            <a:avLst/>
          </a:prstGeom>
          <a:noFill/>
          <a:ln w="19050" cap="flat" cmpd="sng">
            <a:solidFill>
              <a:srgbClr val="434343"/>
            </a:solidFill>
            <a:prstDash val="dash"/>
            <a:round/>
            <a:headEnd type="none" w="med" len="med"/>
            <a:tailEnd type="triangle" w="med" len="med"/>
          </a:ln>
        </p:spPr>
      </p:cxnSp>
      <p:cxnSp>
        <p:nvCxnSpPr>
          <p:cNvPr id="1113" name="Google Shape;1113;p66"/>
          <p:cNvCxnSpPr/>
          <p:nvPr/>
        </p:nvCxnSpPr>
        <p:spPr>
          <a:xfrm>
            <a:off x="7494325" y="2363793"/>
            <a:ext cx="4800" cy="885300"/>
          </a:xfrm>
          <a:prstGeom prst="straightConnector1">
            <a:avLst/>
          </a:prstGeom>
          <a:noFill/>
          <a:ln w="19050" cap="flat" cmpd="sng">
            <a:solidFill>
              <a:srgbClr val="434343"/>
            </a:solidFill>
            <a:prstDash val="dash"/>
            <a:round/>
            <a:headEnd type="none" w="med" len="med"/>
            <a:tailEnd type="triangl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67"/>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 Native Design - </a:t>
            </a:r>
            <a:endParaRPr/>
          </a:p>
          <a:p>
            <a:pPr marL="0" lvl="0" indent="0" algn="l" rtl="0">
              <a:spcBef>
                <a:spcPts val="0"/>
              </a:spcBef>
              <a:spcAft>
                <a:spcPts val="0"/>
              </a:spcAft>
              <a:buNone/>
            </a:pPr>
            <a:r>
              <a:rPr lang="en"/>
              <a:t>Admin Processes</a:t>
            </a:r>
            <a:endParaRPr/>
          </a:p>
        </p:txBody>
      </p:sp>
      <p:sp>
        <p:nvSpPr>
          <p:cNvPr id="1119" name="Google Shape;1119;p67"/>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a:t>Run admin/management tasks as one-off processes</a:t>
            </a:r>
            <a:endParaRPr/>
          </a:p>
        </p:txBody>
      </p:sp>
      <p:sp>
        <p:nvSpPr>
          <p:cNvPr id="1120" name="Google Shape;1120;p67"/>
          <p:cNvSpPr/>
          <p:nvPr/>
        </p:nvSpPr>
        <p:spPr>
          <a:xfrm>
            <a:off x="3472925" y="1564625"/>
            <a:ext cx="3273900" cy="2727300"/>
          </a:xfrm>
          <a:prstGeom prst="roundRect">
            <a:avLst>
              <a:gd name="adj" fmla="val 188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Build</a:t>
            </a:r>
            <a:endParaRPr>
              <a:solidFill>
                <a:srgbClr val="FFFFFF"/>
              </a:solidFill>
              <a:latin typeface="Proxima Nova"/>
              <a:ea typeface="Proxima Nova"/>
              <a:cs typeface="Proxima Nova"/>
              <a:sym typeface="Proxima Nova"/>
            </a:endParaRPr>
          </a:p>
        </p:txBody>
      </p:sp>
      <p:grpSp>
        <p:nvGrpSpPr>
          <p:cNvPr id="1121" name="Google Shape;1121;p67"/>
          <p:cNvGrpSpPr/>
          <p:nvPr/>
        </p:nvGrpSpPr>
        <p:grpSpPr>
          <a:xfrm>
            <a:off x="3535940" y="850125"/>
            <a:ext cx="2507836" cy="530825"/>
            <a:chOff x="1265103" y="558271"/>
            <a:chExt cx="2655199" cy="562017"/>
          </a:xfrm>
        </p:grpSpPr>
        <p:sp>
          <p:nvSpPr>
            <p:cNvPr id="1122" name="Google Shape;1122;p67"/>
            <p:cNvSpPr/>
            <p:nvPr/>
          </p:nvSpPr>
          <p:spPr>
            <a:xfrm>
              <a:off x="1265103" y="785456"/>
              <a:ext cx="404856" cy="280544"/>
            </a:xfrm>
            <a:custGeom>
              <a:avLst/>
              <a:gdLst/>
              <a:ahLst/>
              <a:cxnLst/>
              <a:rect l="l" t="t" r="r" b="b"/>
              <a:pathLst>
                <a:path w="12633" h="8754" extrusionOk="0">
                  <a:moveTo>
                    <a:pt x="6317" y="0"/>
                  </a:moveTo>
                  <a:cubicBezTo>
                    <a:pt x="2825" y="0"/>
                    <a:pt x="1" y="2839"/>
                    <a:pt x="1" y="6316"/>
                  </a:cubicBezTo>
                  <a:cubicBezTo>
                    <a:pt x="1" y="6896"/>
                    <a:pt x="75" y="7460"/>
                    <a:pt x="224" y="7995"/>
                  </a:cubicBezTo>
                  <a:cubicBezTo>
                    <a:pt x="283" y="8203"/>
                    <a:pt x="343" y="8397"/>
                    <a:pt x="417" y="8590"/>
                  </a:cubicBezTo>
                  <a:cubicBezTo>
                    <a:pt x="462" y="8694"/>
                    <a:pt x="551" y="8753"/>
                    <a:pt x="655" y="8753"/>
                  </a:cubicBezTo>
                  <a:lnTo>
                    <a:pt x="2379" y="8753"/>
                  </a:lnTo>
                  <a:cubicBezTo>
                    <a:pt x="2572" y="8753"/>
                    <a:pt x="2706" y="8545"/>
                    <a:pt x="2616" y="8367"/>
                  </a:cubicBezTo>
                  <a:cubicBezTo>
                    <a:pt x="2542" y="8248"/>
                    <a:pt x="2483" y="8129"/>
                    <a:pt x="2423" y="7995"/>
                  </a:cubicBezTo>
                  <a:cubicBezTo>
                    <a:pt x="2200" y="7475"/>
                    <a:pt x="2081" y="6910"/>
                    <a:pt x="2081" y="6316"/>
                  </a:cubicBezTo>
                  <a:cubicBezTo>
                    <a:pt x="2081" y="3983"/>
                    <a:pt x="3984" y="2081"/>
                    <a:pt x="6317" y="2081"/>
                  </a:cubicBezTo>
                  <a:cubicBezTo>
                    <a:pt x="8650" y="2081"/>
                    <a:pt x="10552" y="3983"/>
                    <a:pt x="10552" y="6316"/>
                  </a:cubicBezTo>
                  <a:cubicBezTo>
                    <a:pt x="10552" y="6910"/>
                    <a:pt x="10419" y="7475"/>
                    <a:pt x="10196" y="7995"/>
                  </a:cubicBezTo>
                  <a:cubicBezTo>
                    <a:pt x="10151" y="8129"/>
                    <a:pt x="10077" y="8263"/>
                    <a:pt x="10002" y="8397"/>
                  </a:cubicBezTo>
                  <a:cubicBezTo>
                    <a:pt x="9913" y="8560"/>
                    <a:pt x="10032" y="8753"/>
                    <a:pt x="10225" y="8753"/>
                  </a:cubicBezTo>
                  <a:lnTo>
                    <a:pt x="11979" y="8753"/>
                  </a:lnTo>
                  <a:cubicBezTo>
                    <a:pt x="12083" y="8753"/>
                    <a:pt x="12172" y="8694"/>
                    <a:pt x="12202" y="8605"/>
                  </a:cubicBezTo>
                  <a:cubicBezTo>
                    <a:pt x="12276" y="8397"/>
                    <a:pt x="12351" y="8203"/>
                    <a:pt x="12410" y="7995"/>
                  </a:cubicBezTo>
                  <a:cubicBezTo>
                    <a:pt x="12559" y="7460"/>
                    <a:pt x="12633" y="6896"/>
                    <a:pt x="12633" y="6316"/>
                  </a:cubicBezTo>
                  <a:cubicBezTo>
                    <a:pt x="12633" y="2839"/>
                    <a:pt x="9794" y="0"/>
                    <a:pt x="6317"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7"/>
            <p:cNvSpPr/>
            <p:nvPr/>
          </p:nvSpPr>
          <p:spPr>
            <a:xfrm>
              <a:off x="1441332" y="718765"/>
              <a:ext cx="514394" cy="347235"/>
            </a:xfrm>
            <a:custGeom>
              <a:avLst/>
              <a:gdLst/>
              <a:ahLst/>
              <a:cxnLst/>
              <a:rect l="l" t="t" r="r" b="b"/>
              <a:pathLst>
                <a:path w="16051" h="10835" extrusionOk="0">
                  <a:moveTo>
                    <a:pt x="8026" y="1"/>
                  </a:moveTo>
                  <a:cubicBezTo>
                    <a:pt x="3597" y="1"/>
                    <a:pt x="1" y="3597"/>
                    <a:pt x="1" y="8025"/>
                  </a:cubicBezTo>
                  <a:cubicBezTo>
                    <a:pt x="1" y="8724"/>
                    <a:pt x="105" y="9408"/>
                    <a:pt x="268" y="10061"/>
                  </a:cubicBezTo>
                  <a:cubicBezTo>
                    <a:pt x="327" y="10270"/>
                    <a:pt x="387" y="10463"/>
                    <a:pt x="461" y="10671"/>
                  </a:cubicBezTo>
                  <a:cubicBezTo>
                    <a:pt x="491" y="10775"/>
                    <a:pt x="595" y="10834"/>
                    <a:pt x="699" y="10834"/>
                  </a:cubicBezTo>
                  <a:lnTo>
                    <a:pt x="2393" y="10834"/>
                  </a:lnTo>
                  <a:cubicBezTo>
                    <a:pt x="2572" y="10834"/>
                    <a:pt x="2705" y="10641"/>
                    <a:pt x="2616" y="10478"/>
                  </a:cubicBezTo>
                  <a:cubicBezTo>
                    <a:pt x="2557" y="10344"/>
                    <a:pt x="2497" y="10195"/>
                    <a:pt x="2453" y="10061"/>
                  </a:cubicBezTo>
                  <a:cubicBezTo>
                    <a:pt x="2215" y="9422"/>
                    <a:pt x="2081" y="8739"/>
                    <a:pt x="2081" y="8025"/>
                  </a:cubicBezTo>
                  <a:cubicBezTo>
                    <a:pt x="2081" y="4741"/>
                    <a:pt x="4756" y="2081"/>
                    <a:pt x="8026" y="2081"/>
                  </a:cubicBezTo>
                  <a:cubicBezTo>
                    <a:pt x="11295" y="2081"/>
                    <a:pt x="13970" y="4741"/>
                    <a:pt x="13970" y="8025"/>
                  </a:cubicBezTo>
                  <a:cubicBezTo>
                    <a:pt x="13970" y="8739"/>
                    <a:pt x="13836" y="9422"/>
                    <a:pt x="13598" y="10061"/>
                  </a:cubicBezTo>
                  <a:cubicBezTo>
                    <a:pt x="13539" y="10210"/>
                    <a:pt x="13480" y="10359"/>
                    <a:pt x="13420" y="10492"/>
                  </a:cubicBezTo>
                  <a:cubicBezTo>
                    <a:pt x="13346" y="10656"/>
                    <a:pt x="13465" y="10834"/>
                    <a:pt x="13643" y="10834"/>
                  </a:cubicBezTo>
                  <a:lnTo>
                    <a:pt x="15367" y="10834"/>
                  </a:lnTo>
                  <a:cubicBezTo>
                    <a:pt x="15471" y="10834"/>
                    <a:pt x="15560" y="10775"/>
                    <a:pt x="15590" y="10671"/>
                  </a:cubicBezTo>
                  <a:cubicBezTo>
                    <a:pt x="15664" y="10478"/>
                    <a:pt x="15724" y="10270"/>
                    <a:pt x="15783" y="10061"/>
                  </a:cubicBezTo>
                  <a:cubicBezTo>
                    <a:pt x="15947" y="9408"/>
                    <a:pt x="16051" y="8724"/>
                    <a:pt x="16051" y="8025"/>
                  </a:cubicBezTo>
                  <a:cubicBezTo>
                    <a:pt x="16051" y="3597"/>
                    <a:pt x="12454" y="1"/>
                    <a:pt x="8026" y="1"/>
                  </a:cubicBezTo>
                  <a:close/>
                </a:path>
              </a:pathLst>
            </a:custGeom>
            <a:solidFill>
              <a:srgbClr val="1AB1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7"/>
            <p:cNvSpPr/>
            <p:nvPr/>
          </p:nvSpPr>
          <p:spPr>
            <a:xfrm>
              <a:off x="1385121" y="558271"/>
              <a:ext cx="455844" cy="338646"/>
            </a:xfrm>
            <a:custGeom>
              <a:avLst/>
              <a:gdLst/>
              <a:ahLst/>
              <a:cxnLst/>
              <a:rect l="l" t="t" r="r" b="b"/>
              <a:pathLst>
                <a:path w="14224" h="10567" extrusionOk="0">
                  <a:moveTo>
                    <a:pt x="7105" y="0"/>
                  </a:moveTo>
                  <a:cubicBezTo>
                    <a:pt x="3196" y="0"/>
                    <a:pt x="1" y="3195"/>
                    <a:pt x="1" y="7119"/>
                  </a:cubicBezTo>
                  <a:cubicBezTo>
                    <a:pt x="1" y="7342"/>
                    <a:pt x="16" y="7550"/>
                    <a:pt x="31" y="7773"/>
                  </a:cubicBezTo>
                  <a:lnTo>
                    <a:pt x="2126" y="7773"/>
                  </a:lnTo>
                  <a:cubicBezTo>
                    <a:pt x="2096" y="7550"/>
                    <a:pt x="2081" y="7342"/>
                    <a:pt x="2081" y="7119"/>
                  </a:cubicBezTo>
                  <a:cubicBezTo>
                    <a:pt x="2081" y="4340"/>
                    <a:pt x="4340" y="2096"/>
                    <a:pt x="7105" y="2096"/>
                  </a:cubicBezTo>
                  <a:cubicBezTo>
                    <a:pt x="9884" y="2096"/>
                    <a:pt x="12142" y="4340"/>
                    <a:pt x="12142" y="7119"/>
                  </a:cubicBezTo>
                  <a:cubicBezTo>
                    <a:pt x="12142" y="7208"/>
                    <a:pt x="12128" y="7297"/>
                    <a:pt x="12128" y="7386"/>
                  </a:cubicBezTo>
                  <a:cubicBezTo>
                    <a:pt x="12068" y="8412"/>
                    <a:pt x="11711" y="9363"/>
                    <a:pt x="11117" y="10136"/>
                  </a:cubicBezTo>
                  <a:cubicBezTo>
                    <a:pt x="10983" y="10314"/>
                    <a:pt x="11117" y="10567"/>
                    <a:pt x="11340" y="10567"/>
                  </a:cubicBezTo>
                  <a:lnTo>
                    <a:pt x="13153" y="10567"/>
                  </a:lnTo>
                  <a:cubicBezTo>
                    <a:pt x="13257" y="10567"/>
                    <a:pt x="13346" y="10522"/>
                    <a:pt x="13391" y="10433"/>
                  </a:cubicBezTo>
                  <a:cubicBezTo>
                    <a:pt x="13881" y="9511"/>
                    <a:pt x="14164" y="8486"/>
                    <a:pt x="14208" y="7386"/>
                  </a:cubicBezTo>
                  <a:cubicBezTo>
                    <a:pt x="14208" y="7297"/>
                    <a:pt x="14223" y="7208"/>
                    <a:pt x="14223" y="7119"/>
                  </a:cubicBezTo>
                  <a:cubicBezTo>
                    <a:pt x="14223" y="3195"/>
                    <a:pt x="11028" y="0"/>
                    <a:pt x="7105" y="0"/>
                  </a:cubicBezTo>
                  <a:close/>
                </a:path>
              </a:pathLst>
            </a:cu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7"/>
            <p:cNvSpPr/>
            <p:nvPr/>
          </p:nvSpPr>
          <p:spPr>
            <a:xfrm>
              <a:off x="2083821" y="620667"/>
              <a:ext cx="131459" cy="183857"/>
            </a:xfrm>
            <a:custGeom>
              <a:avLst/>
              <a:gdLst/>
              <a:ahLst/>
              <a:cxnLst/>
              <a:rect l="l" t="t" r="r" b="b"/>
              <a:pathLst>
                <a:path w="4102" h="5737" extrusionOk="0">
                  <a:moveTo>
                    <a:pt x="2215" y="624"/>
                  </a:moveTo>
                  <a:cubicBezTo>
                    <a:pt x="2898" y="624"/>
                    <a:pt x="3359" y="1085"/>
                    <a:pt x="3359" y="1724"/>
                  </a:cubicBezTo>
                  <a:cubicBezTo>
                    <a:pt x="3359" y="2363"/>
                    <a:pt x="2898" y="2809"/>
                    <a:pt x="2215" y="2809"/>
                  </a:cubicBezTo>
                  <a:lnTo>
                    <a:pt x="714" y="2809"/>
                  </a:lnTo>
                  <a:lnTo>
                    <a:pt x="714" y="624"/>
                  </a:lnTo>
                  <a:close/>
                  <a:moveTo>
                    <a:pt x="0" y="0"/>
                  </a:moveTo>
                  <a:lnTo>
                    <a:pt x="0" y="5737"/>
                  </a:lnTo>
                  <a:lnTo>
                    <a:pt x="714" y="5737"/>
                  </a:lnTo>
                  <a:lnTo>
                    <a:pt x="714" y="3448"/>
                  </a:lnTo>
                  <a:lnTo>
                    <a:pt x="2304" y="3448"/>
                  </a:lnTo>
                  <a:cubicBezTo>
                    <a:pt x="3433" y="3448"/>
                    <a:pt x="4102" y="2660"/>
                    <a:pt x="4102" y="1724"/>
                  </a:cubicBezTo>
                  <a:cubicBezTo>
                    <a:pt x="4102" y="788"/>
                    <a:pt x="3448" y="0"/>
                    <a:pt x="2304"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7"/>
            <p:cNvSpPr/>
            <p:nvPr/>
          </p:nvSpPr>
          <p:spPr>
            <a:xfrm>
              <a:off x="2235726" y="624481"/>
              <a:ext cx="27657" cy="180043"/>
            </a:xfrm>
            <a:custGeom>
              <a:avLst/>
              <a:gdLst/>
              <a:ahLst/>
              <a:cxnLst/>
              <a:rect l="l" t="t" r="r" b="b"/>
              <a:pathLst>
                <a:path w="863" h="5618" extrusionOk="0">
                  <a:moveTo>
                    <a:pt x="432" y="0"/>
                  </a:moveTo>
                  <a:cubicBezTo>
                    <a:pt x="194" y="0"/>
                    <a:pt x="1" y="193"/>
                    <a:pt x="1" y="431"/>
                  </a:cubicBezTo>
                  <a:cubicBezTo>
                    <a:pt x="1" y="669"/>
                    <a:pt x="194" y="862"/>
                    <a:pt x="432" y="862"/>
                  </a:cubicBezTo>
                  <a:cubicBezTo>
                    <a:pt x="670" y="862"/>
                    <a:pt x="863" y="669"/>
                    <a:pt x="863" y="431"/>
                  </a:cubicBezTo>
                  <a:cubicBezTo>
                    <a:pt x="863" y="193"/>
                    <a:pt x="670" y="0"/>
                    <a:pt x="432" y="0"/>
                  </a:cubicBezTo>
                  <a:close/>
                  <a:moveTo>
                    <a:pt x="120" y="1456"/>
                  </a:moveTo>
                  <a:lnTo>
                    <a:pt x="120" y="5618"/>
                  </a:lnTo>
                  <a:lnTo>
                    <a:pt x="759" y="5618"/>
                  </a:lnTo>
                  <a:lnTo>
                    <a:pt x="759" y="1456"/>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7"/>
            <p:cNvSpPr/>
            <p:nvPr/>
          </p:nvSpPr>
          <p:spPr>
            <a:xfrm>
              <a:off x="2279567" y="671142"/>
              <a:ext cx="133382" cy="133382"/>
            </a:xfrm>
            <a:custGeom>
              <a:avLst/>
              <a:gdLst/>
              <a:ahLst/>
              <a:cxnLst/>
              <a:rect l="l" t="t" r="r" b="b"/>
              <a:pathLst>
                <a:path w="4162" h="4162" extrusionOk="0">
                  <a:moveTo>
                    <a:pt x="0" y="0"/>
                  </a:moveTo>
                  <a:lnTo>
                    <a:pt x="1739" y="4162"/>
                  </a:lnTo>
                  <a:lnTo>
                    <a:pt x="2437" y="4162"/>
                  </a:lnTo>
                  <a:lnTo>
                    <a:pt x="4161" y="0"/>
                  </a:lnTo>
                  <a:lnTo>
                    <a:pt x="3463" y="0"/>
                  </a:lnTo>
                  <a:lnTo>
                    <a:pt x="2081" y="3404"/>
                  </a:lnTo>
                  <a:lnTo>
                    <a:pt x="699"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7"/>
            <p:cNvSpPr/>
            <p:nvPr/>
          </p:nvSpPr>
          <p:spPr>
            <a:xfrm>
              <a:off x="2419582" y="667809"/>
              <a:ext cx="131940" cy="139567"/>
            </a:xfrm>
            <a:custGeom>
              <a:avLst/>
              <a:gdLst/>
              <a:ahLst/>
              <a:cxnLst/>
              <a:rect l="l" t="t" r="r" b="b"/>
              <a:pathLst>
                <a:path w="4117" h="4355" extrusionOk="0">
                  <a:moveTo>
                    <a:pt x="2051" y="580"/>
                  </a:moveTo>
                  <a:cubicBezTo>
                    <a:pt x="2943" y="580"/>
                    <a:pt x="3433" y="1338"/>
                    <a:pt x="3433" y="2185"/>
                  </a:cubicBezTo>
                  <a:cubicBezTo>
                    <a:pt x="3433" y="3032"/>
                    <a:pt x="2943" y="3790"/>
                    <a:pt x="2051" y="3790"/>
                  </a:cubicBezTo>
                  <a:cubicBezTo>
                    <a:pt x="1174" y="3790"/>
                    <a:pt x="669" y="3032"/>
                    <a:pt x="669" y="2185"/>
                  </a:cubicBezTo>
                  <a:cubicBezTo>
                    <a:pt x="669" y="1338"/>
                    <a:pt x="1174" y="580"/>
                    <a:pt x="2051" y="580"/>
                  </a:cubicBezTo>
                  <a:close/>
                  <a:moveTo>
                    <a:pt x="2051" y="0"/>
                  </a:moveTo>
                  <a:cubicBezTo>
                    <a:pt x="788" y="0"/>
                    <a:pt x="0" y="981"/>
                    <a:pt x="0" y="2185"/>
                  </a:cubicBezTo>
                  <a:cubicBezTo>
                    <a:pt x="0" y="3389"/>
                    <a:pt x="788" y="4355"/>
                    <a:pt x="2051" y="4355"/>
                  </a:cubicBezTo>
                  <a:cubicBezTo>
                    <a:pt x="3314" y="4355"/>
                    <a:pt x="4117" y="3389"/>
                    <a:pt x="4117" y="2185"/>
                  </a:cubicBezTo>
                  <a:cubicBezTo>
                    <a:pt x="4117" y="981"/>
                    <a:pt x="3314" y="0"/>
                    <a:pt x="2051"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7"/>
            <p:cNvSpPr/>
            <p:nvPr/>
          </p:nvSpPr>
          <p:spPr>
            <a:xfrm>
              <a:off x="2561969" y="634928"/>
              <a:ext cx="76241" cy="172448"/>
            </a:xfrm>
            <a:custGeom>
              <a:avLst/>
              <a:gdLst/>
              <a:ahLst/>
              <a:cxnLst/>
              <a:rect l="l" t="t" r="r" b="b"/>
              <a:pathLst>
                <a:path w="2379" h="5381" extrusionOk="0">
                  <a:moveTo>
                    <a:pt x="684" y="1"/>
                  </a:moveTo>
                  <a:lnTo>
                    <a:pt x="684" y="1130"/>
                  </a:lnTo>
                  <a:lnTo>
                    <a:pt x="1" y="1130"/>
                  </a:lnTo>
                  <a:lnTo>
                    <a:pt x="1" y="1695"/>
                  </a:lnTo>
                  <a:lnTo>
                    <a:pt x="684" y="1695"/>
                  </a:lnTo>
                  <a:lnTo>
                    <a:pt x="684" y="4415"/>
                  </a:lnTo>
                  <a:cubicBezTo>
                    <a:pt x="684" y="5039"/>
                    <a:pt x="996" y="5381"/>
                    <a:pt x="1606" y="5381"/>
                  </a:cubicBezTo>
                  <a:cubicBezTo>
                    <a:pt x="1992" y="5381"/>
                    <a:pt x="2215" y="5277"/>
                    <a:pt x="2379" y="5128"/>
                  </a:cubicBezTo>
                  <a:lnTo>
                    <a:pt x="2185" y="4638"/>
                  </a:lnTo>
                  <a:cubicBezTo>
                    <a:pt x="2111" y="4742"/>
                    <a:pt x="1933" y="4816"/>
                    <a:pt x="1754" y="4816"/>
                  </a:cubicBezTo>
                  <a:cubicBezTo>
                    <a:pt x="1472" y="4816"/>
                    <a:pt x="1338" y="4593"/>
                    <a:pt x="1338" y="4281"/>
                  </a:cubicBezTo>
                  <a:lnTo>
                    <a:pt x="1338" y="1695"/>
                  </a:lnTo>
                  <a:lnTo>
                    <a:pt x="2171" y="1695"/>
                  </a:lnTo>
                  <a:lnTo>
                    <a:pt x="2171" y="1130"/>
                  </a:lnTo>
                  <a:lnTo>
                    <a:pt x="1338" y="1130"/>
                  </a:lnTo>
                  <a:lnTo>
                    <a:pt x="133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7"/>
            <p:cNvSpPr/>
            <p:nvPr/>
          </p:nvSpPr>
          <p:spPr>
            <a:xfrm>
              <a:off x="2650549" y="667809"/>
              <a:ext cx="111493" cy="139567"/>
            </a:xfrm>
            <a:custGeom>
              <a:avLst/>
              <a:gdLst/>
              <a:ahLst/>
              <a:cxnLst/>
              <a:rect l="l" t="t" r="r" b="b"/>
              <a:pathLst>
                <a:path w="3479" h="4355" extrusionOk="0">
                  <a:moveTo>
                    <a:pt x="1695" y="2081"/>
                  </a:moveTo>
                  <a:cubicBezTo>
                    <a:pt x="2141" y="2081"/>
                    <a:pt x="2587" y="2259"/>
                    <a:pt x="2839" y="2601"/>
                  </a:cubicBezTo>
                  <a:lnTo>
                    <a:pt x="2839" y="3389"/>
                  </a:lnTo>
                  <a:cubicBezTo>
                    <a:pt x="2587" y="3731"/>
                    <a:pt x="2141" y="3894"/>
                    <a:pt x="1695" y="3894"/>
                  </a:cubicBezTo>
                  <a:cubicBezTo>
                    <a:pt x="1086" y="3894"/>
                    <a:pt x="670" y="3522"/>
                    <a:pt x="670" y="2987"/>
                  </a:cubicBezTo>
                  <a:cubicBezTo>
                    <a:pt x="670" y="2467"/>
                    <a:pt x="1086" y="2081"/>
                    <a:pt x="1695" y="2081"/>
                  </a:cubicBezTo>
                  <a:close/>
                  <a:moveTo>
                    <a:pt x="1873" y="0"/>
                  </a:moveTo>
                  <a:cubicBezTo>
                    <a:pt x="1190" y="0"/>
                    <a:pt x="655" y="223"/>
                    <a:pt x="209" y="684"/>
                  </a:cubicBezTo>
                  <a:lnTo>
                    <a:pt x="506" y="1145"/>
                  </a:lnTo>
                  <a:cubicBezTo>
                    <a:pt x="878" y="743"/>
                    <a:pt x="1294" y="565"/>
                    <a:pt x="1784" y="565"/>
                  </a:cubicBezTo>
                  <a:cubicBezTo>
                    <a:pt x="2394" y="565"/>
                    <a:pt x="2839" y="877"/>
                    <a:pt x="2839" y="1442"/>
                  </a:cubicBezTo>
                  <a:lnTo>
                    <a:pt x="2839" y="2185"/>
                  </a:lnTo>
                  <a:cubicBezTo>
                    <a:pt x="2498" y="1799"/>
                    <a:pt x="2022" y="1620"/>
                    <a:pt x="1457" y="1620"/>
                  </a:cubicBezTo>
                  <a:cubicBezTo>
                    <a:pt x="759" y="1620"/>
                    <a:pt x="1" y="2051"/>
                    <a:pt x="1" y="2987"/>
                  </a:cubicBezTo>
                  <a:cubicBezTo>
                    <a:pt x="1" y="3894"/>
                    <a:pt x="759" y="4355"/>
                    <a:pt x="1457" y="4355"/>
                  </a:cubicBezTo>
                  <a:cubicBezTo>
                    <a:pt x="2022" y="4355"/>
                    <a:pt x="2498" y="4161"/>
                    <a:pt x="2839" y="3790"/>
                  </a:cubicBezTo>
                  <a:lnTo>
                    <a:pt x="2839" y="4266"/>
                  </a:lnTo>
                  <a:lnTo>
                    <a:pt x="3478" y="4266"/>
                  </a:lnTo>
                  <a:lnTo>
                    <a:pt x="3478" y="1397"/>
                  </a:lnTo>
                  <a:cubicBezTo>
                    <a:pt x="3478" y="402"/>
                    <a:pt x="2750" y="0"/>
                    <a:pt x="1873"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7"/>
            <p:cNvSpPr/>
            <p:nvPr/>
          </p:nvSpPr>
          <p:spPr>
            <a:xfrm>
              <a:off x="2798672" y="620667"/>
              <a:ext cx="20991" cy="183857"/>
            </a:xfrm>
            <a:custGeom>
              <a:avLst/>
              <a:gdLst/>
              <a:ahLst/>
              <a:cxnLst/>
              <a:rect l="l" t="t" r="r" b="b"/>
              <a:pathLst>
                <a:path w="655" h="5737" extrusionOk="0">
                  <a:moveTo>
                    <a:pt x="1" y="0"/>
                  </a:moveTo>
                  <a:lnTo>
                    <a:pt x="1" y="5737"/>
                  </a:lnTo>
                  <a:lnTo>
                    <a:pt x="655" y="5737"/>
                  </a:lnTo>
                  <a:lnTo>
                    <a:pt x="655" y="0"/>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7"/>
            <p:cNvSpPr/>
            <p:nvPr/>
          </p:nvSpPr>
          <p:spPr>
            <a:xfrm>
              <a:off x="2071418" y="879259"/>
              <a:ext cx="174819" cy="190074"/>
            </a:xfrm>
            <a:custGeom>
              <a:avLst/>
              <a:gdLst/>
              <a:ahLst/>
              <a:cxnLst/>
              <a:rect l="l" t="t" r="r" b="b"/>
              <a:pathLst>
                <a:path w="5455" h="5931" extrusionOk="0">
                  <a:moveTo>
                    <a:pt x="3062" y="1"/>
                  </a:moveTo>
                  <a:cubicBezTo>
                    <a:pt x="1338" y="1"/>
                    <a:pt x="1" y="1204"/>
                    <a:pt x="1" y="2973"/>
                  </a:cubicBezTo>
                  <a:cubicBezTo>
                    <a:pt x="1" y="4727"/>
                    <a:pt x="1338" y="5930"/>
                    <a:pt x="3062" y="5930"/>
                  </a:cubicBezTo>
                  <a:cubicBezTo>
                    <a:pt x="4325" y="5930"/>
                    <a:pt x="5039" y="5232"/>
                    <a:pt x="5455" y="4518"/>
                  </a:cubicBezTo>
                  <a:lnTo>
                    <a:pt x="4400" y="4013"/>
                  </a:lnTo>
                  <a:cubicBezTo>
                    <a:pt x="4162" y="4489"/>
                    <a:pt x="3657" y="4845"/>
                    <a:pt x="3062" y="4845"/>
                  </a:cubicBezTo>
                  <a:cubicBezTo>
                    <a:pt x="2022" y="4845"/>
                    <a:pt x="1264" y="4043"/>
                    <a:pt x="1264" y="2973"/>
                  </a:cubicBezTo>
                  <a:cubicBezTo>
                    <a:pt x="1264" y="1888"/>
                    <a:pt x="2022" y="1086"/>
                    <a:pt x="3062" y="1086"/>
                  </a:cubicBezTo>
                  <a:cubicBezTo>
                    <a:pt x="3657" y="1086"/>
                    <a:pt x="4162" y="1457"/>
                    <a:pt x="4400" y="1918"/>
                  </a:cubicBezTo>
                  <a:lnTo>
                    <a:pt x="5455" y="1398"/>
                  </a:lnTo>
                  <a:cubicBezTo>
                    <a:pt x="5054" y="684"/>
                    <a:pt x="4325" y="1"/>
                    <a:pt x="3062"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7"/>
            <p:cNvSpPr/>
            <p:nvPr/>
          </p:nvSpPr>
          <p:spPr>
            <a:xfrm>
              <a:off x="2263351" y="882111"/>
              <a:ext cx="34804" cy="183889"/>
            </a:xfrm>
            <a:custGeom>
              <a:avLst/>
              <a:gdLst/>
              <a:ahLst/>
              <a:cxnLst/>
              <a:rect l="l" t="t" r="r" b="b"/>
              <a:pathLst>
                <a:path w="1086" h="5738" extrusionOk="0">
                  <a:moveTo>
                    <a:pt x="1" y="1"/>
                  </a:moveTo>
                  <a:lnTo>
                    <a:pt x="1" y="5737"/>
                  </a:lnTo>
                  <a:lnTo>
                    <a:pt x="1086" y="5737"/>
                  </a:ln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7"/>
            <p:cNvSpPr/>
            <p:nvPr/>
          </p:nvSpPr>
          <p:spPr>
            <a:xfrm>
              <a:off x="2320043" y="929733"/>
              <a:ext cx="140528" cy="139599"/>
            </a:xfrm>
            <a:custGeom>
              <a:avLst/>
              <a:gdLst/>
              <a:ahLst/>
              <a:cxnLst/>
              <a:rect l="l" t="t" r="r" b="b"/>
              <a:pathLst>
                <a:path w="4385" h="4356" extrusionOk="0">
                  <a:moveTo>
                    <a:pt x="2185" y="967"/>
                  </a:moveTo>
                  <a:cubicBezTo>
                    <a:pt x="2869" y="967"/>
                    <a:pt x="3255" y="1532"/>
                    <a:pt x="3255" y="2171"/>
                  </a:cubicBezTo>
                  <a:cubicBezTo>
                    <a:pt x="3255" y="2825"/>
                    <a:pt x="2869" y="3389"/>
                    <a:pt x="2185" y="3389"/>
                  </a:cubicBezTo>
                  <a:cubicBezTo>
                    <a:pt x="1516" y="3389"/>
                    <a:pt x="1130" y="2825"/>
                    <a:pt x="1130" y="2171"/>
                  </a:cubicBezTo>
                  <a:cubicBezTo>
                    <a:pt x="1130" y="1532"/>
                    <a:pt x="1516" y="967"/>
                    <a:pt x="2185" y="967"/>
                  </a:cubicBezTo>
                  <a:close/>
                  <a:moveTo>
                    <a:pt x="2185" y="1"/>
                  </a:moveTo>
                  <a:cubicBezTo>
                    <a:pt x="818" y="1"/>
                    <a:pt x="0" y="997"/>
                    <a:pt x="0" y="2171"/>
                  </a:cubicBezTo>
                  <a:cubicBezTo>
                    <a:pt x="0" y="3360"/>
                    <a:pt x="818" y="4355"/>
                    <a:pt x="2185" y="4355"/>
                  </a:cubicBezTo>
                  <a:cubicBezTo>
                    <a:pt x="3567" y="4355"/>
                    <a:pt x="4384" y="3360"/>
                    <a:pt x="4384" y="2171"/>
                  </a:cubicBezTo>
                  <a:cubicBezTo>
                    <a:pt x="4384" y="997"/>
                    <a:pt x="3567" y="1"/>
                    <a:pt x="2185"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7"/>
            <p:cNvSpPr/>
            <p:nvPr/>
          </p:nvSpPr>
          <p:spPr>
            <a:xfrm>
              <a:off x="2482427" y="933066"/>
              <a:ext cx="124825" cy="136266"/>
            </a:xfrm>
            <a:custGeom>
              <a:avLst/>
              <a:gdLst/>
              <a:ahLst/>
              <a:cxnLst/>
              <a:rect l="l" t="t" r="r" b="b"/>
              <a:pathLst>
                <a:path w="3895" h="4252" extrusionOk="0">
                  <a:moveTo>
                    <a:pt x="1" y="1"/>
                  </a:moveTo>
                  <a:lnTo>
                    <a:pt x="1" y="2943"/>
                  </a:lnTo>
                  <a:cubicBezTo>
                    <a:pt x="1" y="3761"/>
                    <a:pt x="417" y="4251"/>
                    <a:pt x="1338" y="4251"/>
                  </a:cubicBezTo>
                  <a:cubicBezTo>
                    <a:pt x="2007" y="4251"/>
                    <a:pt x="2513" y="3939"/>
                    <a:pt x="2795" y="3627"/>
                  </a:cubicBezTo>
                  <a:lnTo>
                    <a:pt x="2795" y="4147"/>
                  </a:lnTo>
                  <a:lnTo>
                    <a:pt x="3895" y="4147"/>
                  </a:lnTo>
                  <a:lnTo>
                    <a:pt x="3895" y="1"/>
                  </a:lnTo>
                  <a:lnTo>
                    <a:pt x="2795" y="1"/>
                  </a:lnTo>
                  <a:lnTo>
                    <a:pt x="2795" y="2810"/>
                  </a:lnTo>
                  <a:cubicBezTo>
                    <a:pt x="2602" y="3048"/>
                    <a:pt x="2275" y="3285"/>
                    <a:pt x="1844" y="3285"/>
                  </a:cubicBezTo>
                  <a:cubicBezTo>
                    <a:pt x="1383" y="3285"/>
                    <a:pt x="1086" y="3092"/>
                    <a:pt x="1086" y="2513"/>
                  </a:cubicBezTo>
                  <a:lnTo>
                    <a:pt x="1086"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7"/>
            <p:cNvSpPr/>
            <p:nvPr/>
          </p:nvSpPr>
          <p:spPr>
            <a:xfrm>
              <a:off x="2629622" y="882111"/>
              <a:ext cx="135272" cy="187221"/>
            </a:xfrm>
            <a:custGeom>
              <a:avLst/>
              <a:gdLst/>
              <a:ahLst/>
              <a:cxnLst/>
              <a:rect l="l" t="t" r="r" b="b"/>
              <a:pathLst>
                <a:path w="4221" h="5842" extrusionOk="0">
                  <a:moveTo>
                    <a:pt x="2170" y="2453"/>
                  </a:moveTo>
                  <a:cubicBezTo>
                    <a:pt x="2541" y="2453"/>
                    <a:pt x="2943" y="2646"/>
                    <a:pt x="3121" y="2928"/>
                  </a:cubicBezTo>
                  <a:lnTo>
                    <a:pt x="3121" y="4400"/>
                  </a:lnTo>
                  <a:cubicBezTo>
                    <a:pt x="2943" y="4667"/>
                    <a:pt x="2541" y="4875"/>
                    <a:pt x="2170" y="4875"/>
                  </a:cubicBezTo>
                  <a:cubicBezTo>
                    <a:pt x="1560" y="4875"/>
                    <a:pt x="1130" y="4385"/>
                    <a:pt x="1130" y="3672"/>
                  </a:cubicBezTo>
                  <a:cubicBezTo>
                    <a:pt x="1130" y="2943"/>
                    <a:pt x="1560" y="2453"/>
                    <a:pt x="2170" y="2453"/>
                  </a:cubicBezTo>
                  <a:close/>
                  <a:moveTo>
                    <a:pt x="3121" y="1"/>
                  </a:moveTo>
                  <a:lnTo>
                    <a:pt x="3121" y="2126"/>
                  </a:lnTo>
                  <a:cubicBezTo>
                    <a:pt x="2794" y="1695"/>
                    <a:pt x="2333" y="1487"/>
                    <a:pt x="1843" y="1487"/>
                  </a:cubicBezTo>
                  <a:cubicBezTo>
                    <a:pt x="773" y="1487"/>
                    <a:pt x="0" y="2304"/>
                    <a:pt x="0" y="3672"/>
                  </a:cubicBezTo>
                  <a:cubicBezTo>
                    <a:pt x="0" y="5054"/>
                    <a:pt x="788" y="5841"/>
                    <a:pt x="1843" y="5841"/>
                  </a:cubicBezTo>
                  <a:cubicBezTo>
                    <a:pt x="2333"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7"/>
            <p:cNvSpPr/>
            <p:nvPr/>
          </p:nvSpPr>
          <p:spPr>
            <a:xfrm>
              <a:off x="2868215" y="882111"/>
              <a:ext cx="130049" cy="183889"/>
            </a:xfrm>
            <a:custGeom>
              <a:avLst/>
              <a:gdLst/>
              <a:ahLst/>
              <a:cxnLst/>
              <a:rect l="l" t="t" r="r" b="b"/>
              <a:pathLst>
                <a:path w="4058" h="5738" extrusionOk="0">
                  <a:moveTo>
                    <a:pt x="1" y="1"/>
                  </a:moveTo>
                  <a:lnTo>
                    <a:pt x="1" y="5737"/>
                  </a:lnTo>
                  <a:lnTo>
                    <a:pt x="1219" y="5737"/>
                  </a:lnTo>
                  <a:lnTo>
                    <a:pt x="1219" y="3374"/>
                  </a:lnTo>
                  <a:lnTo>
                    <a:pt x="3998" y="3374"/>
                  </a:lnTo>
                  <a:lnTo>
                    <a:pt x="3998" y="2289"/>
                  </a:lnTo>
                  <a:lnTo>
                    <a:pt x="1219" y="2289"/>
                  </a:lnTo>
                  <a:lnTo>
                    <a:pt x="1219" y="1086"/>
                  </a:lnTo>
                  <a:lnTo>
                    <a:pt x="4058" y="1086"/>
                  </a:lnTo>
                  <a:lnTo>
                    <a:pt x="405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7"/>
            <p:cNvSpPr/>
            <p:nvPr/>
          </p:nvSpPr>
          <p:spPr>
            <a:xfrm>
              <a:off x="3011564" y="929733"/>
              <a:ext cx="141009" cy="139599"/>
            </a:xfrm>
            <a:custGeom>
              <a:avLst/>
              <a:gdLst/>
              <a:ahLst/>
              <a:cxnLst/>
              <a:rect l="l" t="t" r="r" b="b"/>
              <a:pathLst>
                <a:path w="4400" h="4356" extrusionOk="0">
                  <a:moveTo>
                    <a:pt x="2200" y="967"/>
                  </a:moveTo>
                  <a:cubicBezTo>
                    <a:pt x="2869" y="967"/>
                    <a:pt x="3255" y="1532"/>
                    <a:pt x="3255" y="2171"/>
                  </a:cubicBezTo>
                  <a:cubicBezTo>
                    <a:pt x="3255" y="2825"/>
                    <a:pt x="2869" y="3389"/>
                    <a:pt x="2200" y="3389"/>
                  </a:cubicBezTo>
                  <a:cubicBezTo>
                    <a:pt x="1517" y="3389"/>
                    <a:pt x="1130" y="2825"/>
                    <a:pt x="1130" y="2171"/>
                  </a:cubicBezTo>
                  <a:cubicBezTo>
                    <a:pt x="1130" y="1532"/>
                    <a:pt x="1517" y="967"/>
                    <a:pt x="2200" y="967"/>
                  </a:cubicBezTo>
                  <a:close/>
                  <a:moveTo>
                    <a:pt x="2200" y="1"/>
                  </a:moveTo>
                  <a:cubicBezTo>
                    <a:pt x="833" y="1"/>
                    <a:pt x="1" y="997"/>
                    <a:pt x="1" y="2171"/>
                  </a:cubicBezTo>
                  <a:cubicBezTo>
                    <a:pt x="1" y="3360"/>
                    <a:pt x="833" y="4355"/>
                    <a:pt x="2200" y="4355"/>
                  </a:cubicBezTo>
                  <a:cubicBezTo>
                    <a:pt x="3567" y="4355"/>
                    <a:pt x="4400" y="3360"/>
                    <a:pt x="4400" y="2171"/>
                  </a:cubicBezTo>
                  <a:cubicBezTo>
                    <a:pt x="4400" y="997"/>
                    <a:pt x="3567" y="1"/>
                    <a:pt x="2200"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7"/>
            <p:cNvSpPr/>
            <p:nvPr/>
          </p:nvSpPr>
          <p:spPr>
            <a:xfrm>
              <a:off x="3173980" y="933066"/>
              <a:ext cx="124793" cy="136266"/>
            </a:xfrm>
            <a:custGeom>
              <a:avLst/>
              <a:gdLst/>
              <a:ahLst/>
              <a:cxnLst/>
              <a:rect l="l" t="t" r="r" b="b"/>
              <a:pathLst>
                <a:path w="3894" h="4252" extrusionOk="0">
                  <a:moveTo>
                    <a:pt x="0" y="1"/>
                  </a:moveTo>
                  <a:lnTo>
                    <a:pt x="0" y="2943"/>
                  </a:lnTo>
                  <a:cubicBezTo>
                    <a:pt x="0" y="3761"/>
                    <a:pt x="431" y="4251"/>
                    <a:pt x="1338" y="4251"/>
                  </a:cubicBezTo>
                  <a:cubicBezTo>
                    <a:pt x="2021" y="4251"/>
                    <a:pt x="2512" y="3939"/>
                    <a:pt x="2794" y="3627"/>
                  </a:cubicBezTo>
                  <a:lnTo>
                    <a:pt x="2794" y="4147"/>
                  </a:lnTo>
                  <a:lnTo>
                    <a:pt x="3894" y="4147"/>
                  </a:lnTo>
                  <a:lnTo>
                    <a:pt x="3894" y="1"/>
                  </a:lnTo>
                  <a:lnTo>
                    <a:pt x="2794" y="1"/>
                  </a:lnTo>
                  <a:lnTo>
                    <a:pt x="2794" y="2810"/>
                  </a:lnTo>
                  <a:cubicBezTo>
                    <a:pt x="2616" y="3048"/>
                    <a:pt x="2274" y="3285"/>
                    <a:pt x="1858" y="3285"/>
                  </a:cubicBezTo>
                  <a:cubicBezTo>
                    <a:pt x="1382" y="3285"/>
                    <a:pt x="1085" y="3092"/>
                    <a:pt x="1085" y="2513"/>
                  </a:cubicBezTo>
                  <a:lnTo>
                    <a:pt x="1085"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7"/>
            <p:cNvSpPr/>
            <p:nvPr/>
          </p:nvSpPr>
          <p:spPr>
            <a:xfrm>
              <a:off x="3328289" y="929733"/>
              <a:ext cx="124793" cy="136266"/>
            </a:xfrm>
            <a:custGeom>
              <a:avLst/>
              <a:gdLst/>
              <a:ahLst/>
              <a:cxnLst/>
              <a:rect l="l" t="t" r="r" b="b"/>
              <a:pathLst>
                <a:path w="3894" h="4252" extrusionOk="0">
                  <a:moveTo>
                    <a:pt x="2556" y="1"/>
                  </a:moveTo>
                  <a:cubicBezTo>
                    <a:pt x="1873" y="1"/>
                    <a:pt x="1368" y="328"/>
                    <a:pt x="1100" y="640"/>
                  </a:cubicBezTo>
                  <a:lnTo>
                    <a:pt x="1100" y="105"/>
                  </a:lnTo>
                  <a:lnTo>
                    <a:pt x="0" y="105"/>
                  </a:lnTo>
                  <a:lnTo>
                    <a:pt x="0" y="4251"/>
                  </a:lnTo>
                  <a:lnTo>
                    <a:pt x="1100" y="4251"/>
                  </a:lnTo>
                  <a:lnTo>
                    <a:pt x="1100" y="1457"/>
                  </a:lnTo>
                  <a:cubicBezTo>
                    <a:pt x="1278" y="1205"/>
                    <a:pt x="1620" y="967"/>
                    <a:pt x="2051" y="967"/>
                  </a:cubicBezTo>
                  <a:cubicBezTo>
                    <a:pt x="2512" y="967"/>
                    <a:pt x="2809" y="1160"/>
                    <a:pt x="2809" y="1740"/>
                  </a:cubicBezTo>
                  <a:lnTo>
                    <a:pt x="2809" y="4251"/>
                  </a:lnTo>
                  <a:lnTo>
                    <a:pt x="3894" y="4251"/>
                  </a:lnTo>
                  <a:lnTo>
                    <a:pt x="3894" y="1324"/>
                  </a:lnTo>
                  <a:cubicBezTo>
                    <a:pt x="3894" y="521"/>
                    <a:pt x="3463" y="1"/>
                    <a:pt x="2556" y="1"/>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7"/>
            <p:cNvSpPr/>
            <p:nvPr/>
          </p:nvSpPr>
          <p:spPr>
            <a:xfrm>
              <a:off x="3475451" y="882111"/>
              <a:ext cx="135305" cy="187221"/>
            </a:xfrm>
            <a:custGeom>
              <a:avLst/>
              <a:gdLst/>
              <a:ahLst/>
              <a:cxnLst/>
              <a:rect l="l" t="t" r="r" b="b"/>
              <a:pathLst>
                <a:path w="4222" h="5842" extrusionOk="0">
                  <a:moveTo>
                    <a:pt x="2170" y="2453"/>
                  </a:moveTo>
                  <a:cubicBezTo>
                    <a:pt x="2542" y="2453"/>
                    <a:pt x="2943" y="2646"/>
                    <a:pt x="3121" y="2928"/>
                  </a:cubicBezTo>
                  <a:lnTo>
                    <a:pt x="3121" y="4400"/>
                  </a:lnTo>
                  <a:cubicBezTo>
                    <a:pt x="2943" y="4667"/>
                    <a:pt x="2542" y="4875"/>
                    <a:pt x="2170" y="4875"/>
                  </a:cubicBezTo>
                  <a:cubicBezTo>
                    <a:pt x="1561" y="4875"/>
                    <a:pt x="1130" y="4385"/>
                    <a:pt x="1130" y="3672"/>
                  </a:cubicBezTo>
                  <a:cubicBezTo>
                    <a:pt x="1130" y="2943"/>
                    <a:pt x="1561" y="2453"/>
                    <a:pt x="2170" y="2453"/>
                  </a:cubicBezTo>
                  <a:close/>
                  <a:moveTo>
                    <a:pt x="3121" y="1"/>
                  </a:moveTo>
                  <a:lnTo>
                    <a:pt x="3121" y="2126"/>
                  </a:lnTo>
                  <a:cubicBezTo>
                    <a:pt x="2794" y="1695"/>
                    <a:pt x="2334" y="1487"/>
                    <a:pt x="1843" y="1487"/>
                  </a:cubicBezTo>
                  <a:cubicBezTo>
                    <a:pt x="788" y="1487"/>
                    <a:pt x="0" y="2304"/>
                    <a:pt x="0" y="3672"/>
                  </a:cubicBezTo>
                  <a:cubicBezTo>
                    <a:pt x="0" y="5054"/>
                    <a:pt x="788" y="5841"/>
                    <a:pt x="1843" y="5841"/>
                  </a:cubicBezTo>
                  <a:cubicBezTo>
                    <a:pt x="2334" y="5841"/>
                    <a:pt x="2794" y="5618"/>
                    <a:pt x="3121" y="5202"/>
                  </a:cubicBezTo>
                  <a:lnTo>
                    <a:pt x="3121" y="5737"/>
                  </a:lnTo>
                  <a:lnTo>
                    <a:pt x="4221" y="5737"/>
                  </a:lnTo>
                  <a:lnTo>
                    <a:pt x="4221"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7"/>
            <p:cNvSpPr/>
            <p:nvPr/>
          </p:nvSpPr>
          <p:spPr>
            <a:xfrm>
              <a:off x="3640720" y="929733"/>
              <a:ext cx="77170" cy="136266"/>
            </a:xfrm>
            <a:custGeom>
              <a:avLst/>
              <a:gdLst/>
              <a:ahLst/>
              <a:cxnLst/>
              <a:rect l="l" t="t" r="r" b="b"/>
              <a:pathLst>
                <a:path w="2408" h="4252" extrusionOk="0">
                  <a:moveTo>
                    <a:pt x="2408" y="1"/>
                  </a:moveTo>
                  <a:cubicBezTo>
                    <a:pt x="1888" y="1"/>
                    <a:pt x="1382" y="298"/>
                    <a:pt x="1085" y="670"/>
                  </a:cubicBezTo>
                  <a:lnTo>
                    <a:pt x="1085" y="105"/>
                  </a:lnTo>
                  <a:lnTo>
                    <a:pt x="0" y="105"/>
                  </a:lnTo>
                  <a:lnTo>
                    <a:pt x="0" y="4251"/>
                  </a:lnTo>
                  <a:lnTo>
                    <a:pt x="1085" y="4251"/>
                  </a:lnTo>
                  <a:lnTo>
                    <a:pt x="1085" y="1517"/>
                  </a:lnTo>
                  <a:cubicBezTo>
                    <a:pt x="1263" y="1249"/>
                    <a:pt x="1754" y="1041"/>
                    <a:pt x="2111" y="1041"/>
                  </a:cubicBezTo>
                  <a:cubicBezTo>
                    <a:pt x="2229" y="1041"/>
                    <a:pt x="2333" y="1041"/>
                    <a:pt x="2408" y="1071"/>
                  </a:cubicBezTo>
                  <a:lnTo>
                    <a:pt x="2408"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7"/>
            <p:cNvSpPr/>
            <p:nvPr/>
          </p:nvSpPr>
          <p:spPr>
            <a:xfrm>
              <a:off x="3725005" y="933066"/>
              <a:ext cx="144342" cy="187221"/>
            </a:xfrm>
            <a:custGeom>
              <a:avLst/>
              <a:gdLst/>
              <a:ahLst/>
              <a:cxnLst/>
              <a:rect l="l" t="t" r="r" b="b"/>
              <a:pathLst>
                <a:path w="4504" h="5842" extrusionOk="0">
                  <a:moveTo>
                    <a:pt x="1" y="1"/>
                  </a:moveTo>
                  <a:lnTo>
                    <a:pt x="1680" y="4207"/>
                  </a:lnTo>
                  <a:lnTo>
                    <a:pt x="1531" y="4563"/>
                  </a:lnTo>
                  <a:cubicBezTo>
                    <a:pt x="1427" y="4786"/>
                    <a:pt x="1234" y="4861"/>
                    <a:pt x="952" y="4861"/>
                  </a:cubicBezTo>
                  <a:cubicBezTo>
                    <a:pt x="848" y="4861"/>
                    <a:pt x="699" y="4831"/>
                    <a:pt x="610" y="4801"/>
                  </a:cubicBezTo>
                  <a:lnTo>
                    <a:pt x="447" y="5767"/>
                  </a:lnTo>
                  <a:cubicBezTo>
                    <a:pt x="580" y="5812"/>
                    <a:pt x="863" y="5841"/>
                    <a:pt x="982" y="5841"/>
                  </a:cubicBezTo>
                  <a:cubicBezTo>
                    <a:pt x="1695" y="5812"/>
                    <a:pt x="2245" y="5604"/>
                    <a:pt x="2557" y="4831"/>
                  </a:cubicBezTo>
                  <a:lnTo>
                    <a:pt x="4504" y="1"/>
                  </a:lnTo>
                  <a:lnTo>
                    <a:pt x="3330" y="1"/>
                  </a:lnTo>
                  <a:lnTo>
                    <a:pt x="2245" y="2884"/>
                  </a:lnTo>
                  <a:lnTo>
                    <a:pt x="1160" y="1"/>
                  </a:ln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7"/>
            <p:cNvSpPr/>
            <p:nvPr/>
          </p:nvSpPr>
          <p:spPr>
            <a:xfrm>
              <a:off x="3877423" y="932137"/>
              <a:ext cx="42880" cy="43360"/>
            </a:xfrm>
            <a:custGeom>
              <a:avLst/>
              <a:gdLst/>
              <a:ahLst/>
              <a:cxnLst/>
              <a:rect l="l" t="t" r="r" b="b"/>
              <a:pathLst>
                <a:path w="1338" h="1353" extrusionOk="0">
                  <a:moveTo>
                    <a:pt x="728" y="387"/>
                  </a:moveTo>
                  <a:cubicBezTo>
                    <a:pt x="788" y="387"/>
                    <a:pt x="862" y="446"/>
                    <a:pt x="862" y="535"/>
                  </a:cubicBezTo>
                  <a:cubicBezTo>
                    <a:pt x="862" y="610"/>
                    <a:pt x="788" y="669"/>
                    <a:pt x="728" y="669"/>
                  </a:cubicBezTo>
                  <a:lnTo>
                    <a:pt x="520" y="669"/>
                  </a:lnTo>
                  <a:lnTo>
                    <a:pt x="520" y="387"/>
                  </a:lnTo>
                  <a:close/>
                  <a:moveTo>
                    <a:pt x="416" y="297"/>
                  </a:moveTo>
                  <a:lnTo>
                    <a:pt x="416" y="1070"/>
                  </a:lnTo>
                  <a:lnTo>
                    <a:pt x="520" y="1070"/>
                  </a:lnTo>
                  <a:lnTo>
                    <a:pt x="520" y="758"/>
                  </a:lnTo>
                  <a:lnTo>
                    <a:pt x="654" y="758"/>
                  </a:lnTo>
                  <a:lnTo>
                    <a:pt x="847" y="1070"/>
                  </a:lnTo>
                  <a:lnTo>
                    <a:pt x="981" y="1070"/>
                  </a:lnTo>
                  <a:lnTo>
                    <a:pt x="788" y="758"/>
                  </a:lnTo>
                  <a:cubicBezTo>
                    <a:pt x="832" y="758"/>
                    <a:pt x="981" y="699"/>
                    <a:pt x="981" y="535"/>
                  </a:cubicBezTo>
                  <a:cubicBezTo>
                    <a:pt x="981" y="387"/>
                    <a:pt x="862" y="297"/>
                    <a:pt x="728" y="297"/>
                  </a:cubicBezTo>
                  <a:close/>
                  <a:moveTo>
                    <a:pt x="669" y="104"/>
                  </a:moveTo>
                  <a:cubicBezTo>
                    <a:pt x="981" y="104"/>
                    <a:pt x="1249" y="357"/>
                    <a:pt x="1249" y="684"/>
                  </a:cubicBezTo>
                  <a:cubicBezTo>
                    <a:pt x="1249" y="996"/>
                    <a:pt x="981" y="1249"/>
                    <a:pt x="669" y="1249"/>
                  </a:cubicBezTo>
                  <a:cubicBezTo>
                    <a:pt x="357" y="1249"/>
                    <a:pt x="89" y="996"/>
                    <a:pt x="89" y="684"/>
                  </a:cubicBezTo>
                  <a:cubicBezTo>
                    <a:pt x="89" y="357"/>
                    <a:pt x="357" y="104"/>
                    <a:pt x="669" y="104"/>
                  </a:cubicBezTo>
                  <a:close/>
                  <a:moveTo>
                    <a:pt x="669" y="0"/>
                  </a:moveTo>
                  <a:cubicBezTo>
                    <a:pt x="297" y="0"/>
                    <a:pt x="0" y="312"/>
                    <a:pt x="0" y="684"/>
                  </a:cubicBezTo>
                  <a:cubicBezTo>
                    <a:pt x="0" y="1055"/>
                    <a:pt x="297" y="1353"/>
                    <a:pt x="669" y="1353"/>
                  </a:cubicBezTo>
                  <a:cubicBezTo>
                    <a:pt x="1041" y="1353"/>
                    <a:pt x="1338" y="1055"/>
                    <a:pt x="1338" y="684"/>
                  </a:cubicBezTo>
                  <a:cubicBezTo>
                    <a:pt x="1338" y="312"/>
                    <a:pt x="1041" y="0"/>
                    <a:pt x="669" y="0"/>
                  </a:cubicBezTo>
                  <a:close/>
                </a:path>
              </a:pathLst>
            </a:custGeom>
            <a:solidFill>
              <a:srgbClr val="100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67"/>
          <p:cNvSpPr/>
          <p:nvPr/>
        </p:nvSpPr>
        <p:spPr>
          <a:xfrm>
            <a:off x="3602425" y="1715700"/>
            <a:ext cx="664500" cy="621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1146" name="Google Shape;1146;p67"/>
          <p:cNvSpPr/>
          <p:nvPr/>
        </p:nvSpPr>
        <p:spPr>
          <a:xfrm>
            <a:off x="4353950" y="1717025"/>
            <a:ext cx="664500" cy="621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1147" name="Google Shape;1147;p67"/>
          <p:cNvSpPr/>
          <p:nvPr/>
        </p:nvSpPr>
        <p:spPr>
          <a:xfrm>
            <a:off x="5105475" y="1715700"/>
            <a:ext cx="664500" cy="621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1148" name="Google Shape;1148;p67"/>
          <p:cNvSpPr/>
          <p:nvPr/>
        </p:nvSpPr>
        <p:spPr>
          <a:xfrm>
            <a:off x="3755574" y="1836825"/>
            <a:ext cx="358200" cy="3582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7"/>
          <p:cNvSpPr/>
          <p:nvPr/>
        </p:nvSpPr>
        <p:spPr>
          <a:xfrm>
            <a:off x="3895409" y="3053075"/>
            <a:ext cx="1157400" cy="10767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pic>
        <p:nvPicPr>
          <p:cNvPr id="1150" name="Google Shape;1150;p67"/>
          <p:cNvPicPr preferRelativeResize="0"/>
          <p:nvPr/>
        </p:nvPicPr>
        <p:blipFill>
          <a:blip r:embed="rId3">
            <a:alphaModFix/>
          </a:blip>
          <a:stretch>
            <a:fillRect/>
          </a:stretch>
        </p:blipFill>
        <p:spPr>
          <a:xfrm>
            <a:off x="4141859" y="3257873"/>
            <a:ext cx="664500" cy="667097"/>
          </a:xfrm>
          <a:prstGeom prst="rect">
            <a:avLst/>
          </a:prstGeom>
          <a:noFill/>
          <a:ln>
            <a:noFill/>
          </a:ln>
        </p:spPr>
      </p:pic>
      <p:cxnSp>
        <p:nvCxnSpPr>
          <p:cNvPr id="1151" name="Google Shape;1151;p67"/>
          <p:cNvCxnSpPr>
            <a:stCxn id="1152" idx="3"/>
            <a:endCxn id="1150" idx="0"/>
          </p:cNvCxnSpPr>
          <p:nvPr/>
        </p:nvCxnSpPr>
        <p:spPr>
          <a:xfrm rot="5400000">
            <a:off x="4026274" y="2642775"/>
            <a:ext cx="1062900" cy="167400"/>
          </a:xfrm>
          <a:prstGeom prst="curvedConnector3">
            <a:avLst>
              <a:gd name="adj1" fmla="val 49998"/>
            </a:avLst>
          </a:prstGeom>
          <a:noFill/>
          <a:ln w="9525" cap="flat" cmpd="sng">
            <a:solidFill>
              <a:schemeClr val="dk2"/>
            </a:solidFill>
            <a:prstDash val="solid"/>
            <a:round/>
            <a:headEnd type="none" w="med" len="med"/>
            <a:tailEnd type="none" w="med" len="med"/>
          </a:ln>
        </p:spPr>
      </p:cxnSp>
      <p:sp>
        <p:nvSpPr>
          <p:cNvPr id="1153" name="Google Shape;1153;p67"/>
          <p:cNvSpPr txBox="1"/>
          <p:nvPr/>
        </p:nvSpPr>
        <p:spPr>
          <a:xfrm>
            <a:off x="6879875" y="1566325"/>
            <a:ext cx="2202600" cy="18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roxima Nova"/>
                <a:ea typeface="Proxima Nova"/>
                <a:cs typeface="Proxima Nova"/>
                <a:sym typeface="Proxima Nova"/>
              </a:rPr>
              <a:t>Admin Tasks</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DB Migrations</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Running a console</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Clean-up scripts</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Versioned with App</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Boot Actuators</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Boot DevTools</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sp>
        <p:nvSpPr>
          <p:cNvPr id="1152" name="Google Shape;1152;p67"/>
          <p:cNvSpPr/>
          <p:nvPr/>
        </p:nvSpPr>
        <p:spPr>
          <a:xfrm>
            <a:off x="4507099" y="1836825"/>
            <a:ext cx="358200" cy="3582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7"/>
          <p:cNvSpPr/>
          <p:nvPr/>
        </p:nvSpPr>
        <p:spPr>
          <a:xfrm>
            <a:off x="5258624" y="1836825"/>
            <a:ext cx="358200" cy="3582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7"/>
          <p:cNvSpPr/>
          <p:nvPr/>
        </p:nvSpPr>
        <p:spPr>
          <a:xfrm>
            <a:off x="5878000" y="1717025"/>
            <a:ext cx="664500" cy="6216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1156" name="Google Shape;1156;p67"/>
          <p:cNvSpPr/>
          <p:nvPr/>
        </p:nvSpPr>
        <p:spPr>
          <a:xfrm>
            <a:off x="6031149" y="1838150"/>
            <a:ext cx="358200" cy="358200"/>
          </a:xfrm>
          <a:prstGeom prst="cube">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7"/>
          <p:cNvSpPr/>
          <p:nvPr/>
        </p:nvSpPr>
        <p:spPr>
          <a:xfrm>
            <a:off x="5150478" y="3053075"/>
            <a:ext cx="1157400" cy="1076700"/>
          </a:xfrm>
          <a:prstGeom prst="roundRect">
            <a:avLst>
              <a:gd name="adj" fmla="val 492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Proxima Nova"/>
              <a:ea typeface="Proxima Nova"/>
              <a:cs typeface="Proxima Nova"/>
              <a:sym typeface="Proxima Nova"/>
            </a:endParaRPr>
          </a:p>
        </p:txBody>
      </p:sp>
      <p:pic>
        <p:nvPicPr>
          <p:cNvPr id="1158" name="Google Shape;1158;p67"/>
          <p:cNvPicPr preferRelativeResize="0"/>
          <p:nvPr/>
        </p:nvPicPr>
        <p:blipFill>
          <a:blip r:embed="rId4">
            <a:alphaModFix/>
          </a:blip>
          <a:stretch>
            <a:fillRect/>
          </a:stretch>
        </p:blipFill>
        <p:spPr>
          <a:xfrm>
            <a:off x="5396925" y="3259175"/>
            <a:ext cx="664500" cy="664500"/>
          </a:xfrm>
          <a:prstGeom prst="rect">
            <a:avLst/>
          </a:prstGeom>
          <a:noFill/>
          <a:ln>
            <a:noFill/>
          </a:ln>
        </p:spPr>
      </p:pic>
      <p:cxnSp>
        <p:nvCxnSpPr>
          <p:cNvPr id="1159" name="Google Shape;1159;p67"/>
          <p:cNvCxnSpPr>
            <a:stCxn id="1156" idx="3"/>
            <a:endCxn id="1158" idx="0"/>
          </p:cNvCxnSpPr>
          <p:nvPr/>
        </p:nvCxnSpPr>
        <p:spPr>
          <a:xfrm rot="5400000">
            <a:off x="5415924" y="2509700"/>
            <a:ext cx="1062900" cy="436200"/>
          </a:xfrm>
          <a:prstGeom prst="curvedConnector3">
            <a:avLst>
              <a:gd name="adj1" fmla="val 49996"/>
            </a:avLst>
          </a:prstGeom>
          <a:noFill/>
          <a:ln w="9525" cap="flat" cmpd="sng">
            <a:solidFill>
              <a:schemeClr val="accent5"/>
            </a:solidFill>
            <a:prstDash val="solid"/>
            <a:round/>
            <a:headEnd type="none" w="med" len="med"/>
            <a:tailEnd type="none" w="med" len="med"/>
          </a:ln>
        </p:spPr>
      </p:cxnSp>
      <p:cxnSp>
        <p:nvCxnSpPr>
          <p:cNvPr id="1160" name="Google Shape;1160;p67"/>
          <p:cNvCxnSpPr>
            <a:stCxn id="1154" idx="3"/>
            <a:endCxn id="1158" idx="0"/>
          </p:cNvCxnSpPr>
          <p:nvPr/>
        </p:nvCxnSpPr>
        <p:spPr>
          <a:xfrm rot="-5400000" flipH="1">
            <a:off x="5029049" y="2558925"/>
            <a:ext cx="1064100" cy="336300"/>
          </a:xfrm>
          <a:prstGeom prst="curvedConnector3">
            <a:avLst>
              <a:gd name="adj1" fmla="val 5000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6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Cloud Native Evaluation</a:t>
            </a:r>
            <a:endParaRPr>
              <a:solidFill>
                <a:schemeClr val="lt2"/>
              </a:solidFill>
            </a:endParaRPr>
          </a:p>
        </p:txBody>
      </p:sp>
      <p:sp>
        <p:nvSpPr>
          <p:cNvPr id="1166" name="Google Shape;1166;p68"/>
          <p:cNvSpPr/>
          <p:nvPr/>
        </p:nvSpPr>
        <p:spPr>
          <a:xfrm>
            <a:off x="810375" y="904875"/>
            <a:ext cx="2742600" cy="675300"/>
          </a:xfrm>
          <a:prstGeom prst="roundRect">
            <a:avLst>
              <a:gd name="adj" fmla="val 1354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a:ea typeface="Proxima Nova"/>
                <a:cs typeface="Proxima Nova"/>
                <a:sym typeface="Proxima Nova"/>
              </a:rPr>
              <a:t>Cloud Native</a:t>
            </a:r>
            <a:endParaRPr sz="1800">
              <a:solidFill>
                <a:srgbClr val="FFFFFF"/>
              </a:solidFill>
              <a:latin typeface="Proxima Nova"/>
              <a:ea typeface="Proxima Nova"/>
              <a:cs typeface="Proxima Nova"/>
              <a:sym typeface="Proxima Nova"/>
            </a:endParaRPr>
          </a:p>
        </p:txBody>
      </p:sp>
      <p:sp>
        <p:nvSpPr>
          <p:cNvPr id="1167" name="Google Shape;1167;p68"/>
          <p:cNvSpPr/>
          <p:nvPr/>
        </p:nvSpPr>
        <p:spPr>
          <a:xfrm>
            <a:off x="810375" y="1938991"/>
            <a:ext cx="2742600" cy="675300"/>
          </a:xfrm>
          <a:prstGeom prst="roundRect">
            <a:avLst>
              <a:gd name="adj" fmla="val 1354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a:ea typeface="Proxima Nova"/>
                <a:cs typeface="Proxima Nova"/>
                <a:sym typeface="Proxima Nova"/>
              </a:rPr>
              <a:t>Cloud Resilient</a:t>
            </a:r>
            <a:endParaRPr sz="1800">
              <a:solidFill>
                <a:srgbClr val="FFFFFF"/>
              </a:solidFill>
              <a:latin typeface="Proxima Nova"/>
              <a:ea typeface="Proxima Nova"/>
              <a:cs typeface="Proxima Nova"/>
              <a:sym typeface="Proxima Nova"/>
            </a:endParaRPr>
          </a:p>
        </p:txBody>
      </p:sp>
      <p:sp>
        <p:nvSpPr>
          <p:cNvPr id="1168" name="Google Shape;1168;p68"/>
          <p:cNvSpPr/>
          <p:nvPr/>
        </p:nvSpPr>
        <p:spPr>
          <a:xfrm>
            <a:off x="810375" y="2966725"/>
            <a:ext cx="2742600" cy="675300"/>
          </a:xfrm>
          <a:prstGeom prst="roundRect">
            <a:avLst>
              <a:gd name="adj" fmla="val 1354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a:ea typeface="Proxima Nova"/>
                <a:cs typeface="Proxima Nova"/>
                <a:sym typeface="Proxima Nova"/>
              </a:rPr>
              <a:t>Cloud Friendly</a:t>
            </a:r>
            <a:endParaRPr sz="1800">
              <a:solidFill>
                <a:srgbClr val="FFFFFF"/>
              </a:solidFill>
              <a:latin typeface="Proxima Nova"/>
              <a:ea typeface="Proxima Nova"/>
              <a:cs typeface="Proxima Nova"/>
              <a:sym typeface="Proxima Nova"/>
            </a:endParaRPr>
          </a:p>
        </p:txBody>
      </p:sp>
      <p:sp>
        <p:nvSpPr>
          <p:cNvPr id="1169" name="Google Shape;1169;p68"/>
          <p:cNvSpPr/>
          <p:nvPr/>
        </p:nvSpPr>
        <p:spPr>
          <a:xfrm>
            <a:off x="810375" y="3997652"/>
            <a:ext cx="2742600" cy="675300"/>
          </a:xfrm>
          <a:prstGeom prst="roundRect">
            <a:avLst>
              <a:gd name="adj" fmla="val 1354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a:ea typeface="Proxima Nova"/>
                <a:cs typeface="Proxima Nova"/>
                <a:sym typeface="Proxima Nova"/>
              </a:rPr>
              <a:t>Cloud Ready</a:t>
            </a:r>
            <a:endParaRPr sz="1800">
              <a:solidFill>
                <a:srgbClr val="FFFFFF"/>
              </a:solidFill>
              <a:latin typeface="Proxima Nova"/>
              <a:ea typeface="Proxima Nova"/>
              <a:cs typeface="Proxima Nova"/>
              <a:sym typeface="Proxima Nova"/>
            </a:endParaRPr>
          </a:p>
        </p:txBody>
      </p:sp>
      <p:sp>
        <p:nvSpPr>
          <p:cNvPr id="1170" name="Google Shape;1170;p68"/>
          <p:cNvSpPr txBox="1"/>
          <p:nvPr/>
        </p:nvSpPr>
        <p:spPr>
          <a:xfrm>
            <a:off x="4190675" y="931725"/>
            <a:ext cx="3580200" cy="6216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accent1"/>
              </a:buClr>
              <a:buSzPts val="1400"/>
              <a:buFont typeface="Proxima Nova"/>
              <a:buChar char="●"/>
            </a:pPr>
            <a:r>
              <a:rPr lang="en">
                <a:solidFill>
                  <a:schemeClr val="accent1"/>
                </a:solidFill>
                <a:latin typeface="Proxima Nova"/>
                <a:ea typeface="Proxima Nova"/>
                <a:cs typeface="Proxima Nova"/>
                <a:sym typeface="Proxima Nova"/>
              </a:rPr>
              <a:t>Microservice Architecture</a:t>
            </a:r>
            <a:endParaRPr>
              <a:solidFill>
                <a:schemeClr val="accent1"/>
              </a:solidFill>
              <a:latin typeface="Proxima Nova"/>
              <a:ea typeface="Proxima Nova"/>
              <a:cs typeface="Proxima Nova"/>
              <a:sym typeface="Proxima Nova"/>
            </a:endParaRPr>
          </a:p>
          <a:p>
            <a:pPr marL="457200" lvl="0" indent="-317500" algn="l" rtl="0">
              <a:spcBef>
                <a:spcPts val="0"/>
              </a:spcBef>
              <a:spcAft>
                <a:spcPts val="0"/>
              </a:spcAft>
              <a:buClr>
                <a:schemeClr val="accent1"/>
              </a:buClr>
              <a:buSzPts val="1400"/>
              <a:buFont typeface="Proxima Nova"/>
              <a:buChar char="●"/>
            </a:pPr>
            <a:r>
              <a:rPr lang="en">
                <a:solidFill>
                  <a:schemeClr val="accent1"/>
                </a:solidFill>
                <a:latin typeface="Proxima Nova"/>
                <a:ea typeface="Proxima Nova"/>
                <a:cs typeface="Proxima Nova"/>
                <a:sym typeface="Proxima Nova"/>
              </a:rPr>
              <a:t>API first design</a:t>
            </a:r>
            <a:endParaRPr>
              <a:solidFill>
                <a:schemeClr val="accent1"/>
              </a:solidFill>
              <a:latin typeface="Proxima Nova"/>
              <a:ea typeface="Proxima Nova"/>
              <a:cs typeface="Proxima Nova"/>
              <a:sym typeface="Proxima Nova"/>
            </a:endParaRPr>
          </a:p>
        </p:txBody>
      </p:sp>
      <p:sp>
        <p:nvSpPr>
          <p:cNvPr id="1171" name="Google Shape;1171;p68"/>
          <p:cNvSpPr txBox="1"/>
          <p:nvPr/>
        </p:nvSpPr>
        <p:spPr>
          <a:xfrm>
            <a:off x="4190675" y="1626541"/>
            <a:ext cx="4817400" cy="1300200"/>
          </a:xfrm>
          <a:prstGeom prst="rect">
            <a:avLst/>
          </a:prstGeom>
          <a:noFill/>
          <a:ln>
            <a:noFill/>
          </a:ln>
        </p:spPr>
        <p:txBody>
          <a:bodyPr spcFirstLastPara="1" wrap="square" lIns="91425" tIns="91425" rIns="91425" bIns="91425" anchor="ctr" anchorCtr="0">
            <a:noAutofit/>
          </a:bodyPr>
          <a:lstStyle/>
          <a:p>
            <a:pPr marL="457200" lvl="0" indent="-317500" algn="l" rtl="0">
              <a:lnSpc>
                <a:spcPct val="90000"/>
              </a:lnSpc>
              <a:spcBef>
                <a:spcPts val="0"/>
              </a:spcBef>
              <a:spcAft>
                <a:spcPts val="0"/>
              </a:spcAft>
              <a:buClr>
                <a:schemeClr val="accent1"/>
              </a:buClr>
              <a:buSzPts val="1400"/>
              <a:buFont typeface="Proxima Nova"/>
              <a:buChar char="●"/>
            </a:pPr>
            <a:r>
              <a:rPr lang="en">
                <a:solidFill>
                  <a:schemeClr val="accent1"/>
                </a:solidFill>
                <a:latin typeface="Proxima Nova"/>
                <a:ea typeface="Proxima Nova"/>
                <a:cs typeface="Proxima Nova"/>
                <a:sym typeface="Proxima Nova"/>
              </a:rPr>
              <a:t>Design for failure</a:t>
            </a:r>
            <a:endParaRPr>
              <a:solidFill>
                <a:schemeClr val="accent1"/>
              </a:solidFill>
              <a:latin typeface="Proxima Nova"/>
              <a:ea typeface="Proxima Nova"/>
              <a:cs typeface="Proxima Nova"/>
              <a:sym typeface="Proxima Nova"/>
            </a:endParaRPr>
          </a:p>
          <a:p>
            <a:pPr marL="457200" lvl="0" indent="-317500" algn="l" rtl="0">
              <a:lnSpc>
                <a:spcPct val="90000"/>
              </a:lnSpc>
              <a:spcBef>
                <a:spcPts val="180"/>
              </a:spcBef>
              <a:spcAft>
                <a:spcPts val="0"/>
              </a:spcAft>
              <a:buClr>
                <a:schemeClr val="accent1"/>
              </a:buClr>
              <a:buSzPts val="1400"/>
              <a:buFont typeface="Proxima Nova"/>
              <a:buChar char="●"/>
            </a:pPr>
            <a:r>
              <a:rPr lang="en">
                <a:solidFill>
                  <a:schemeClr val="accent1"/>
                </a:solidFill>
                <a:latin typeface="Proxima Nova"/>
                <a:ea typeface="Proxima Nova"/>
                <a:cs typeface="Proxima Nova"/>
                <a:sym typeface="Proxima Nova"/>
              </a:rPr>
              <a:t>Apps are unaffected by dependent service failure</a:t>
            </a:r>
            <a:endParaRPr>
              <a:solidFill>
                <a:schemeClr val="accent1"/>
              </a:solidFill>
              <a:latin typeface="Proxima Nova"/>
              <a:ea typeface="Proxima Nova"/>
              <a:cs typeface="Proxima Nova"/>
              <a:sym typeface="Proxima Nova"/>
            </a:endParaRPr>
          </a:p>
          <a:p>
            <a:pPr marL="457200" lvl="0" indent="-317500" algn="l" rtl="0">
              <a:lnSpc>
                <a:spcPct val="90000"/>
              </a:lnSpc>
              <a:spcBef>
                <a:spcPts val="180"/>
              </a:spcBef>
              <a:spcAft>
                <a:spcPts val="0"/>
              </a:spcAft>
              <a:buClr>
                <a:schemeClr val="accent1"/>
              </a:buClr>
              <a:buSzPts val="1400"/>
              <a:buFont typeface="Proxima Nova"/>
              <a:buChar char="●"/>
            </a:pPr>
            <a:r>
              <a:rPr lang="en">
                <a:solidFill>
                  <a:schemeClr val="accent1"/>
                </a:solidFill>
                <a:latin typeface="Proxima Nova"/>
                <a:ea typeface="Proxima Nova"/>
                <a:cs typeface="Proxima Nova"/>
                <a:sym typeface="Proxima Nova"/>
              </a:rPr>
              <a:t>Proactive testing for failure</a:t>
            </a:r>
            <a:endParaRPr>
              <a:solidFill>
                <a:schemeClr val="accent1"/>
              </a:solidFill>
              <a:latin typeface="Proxima Nova"/>
              <a:ea typeface="Proxima Nova"/>
              <a:cs typeface="Proxima Nova"/>
              <a:sym typeface="Proxima Nova"/>
            </a:endParaRPr>
          </a:p>
          <a:p>
            <a:pPr marL="457200" lvl="0" indent="-317500" algn="l" rtl="0">
              <a:lnSpc>
                <a:spcPct val="90000"/>
              </a:lnSpc>
              <a:spcBef>
                <a:spcPts val="180"/>
              </a:spcBef>
              <a:spcAft>
                <a:spcPts val="0"/>
              </a:spcAft>
              <a:buClr>
                <a:schemeClr val="accent1"/>
              </a:buClr>
              <a:buSzPts val="1400"/>
              <a:buFont typeface="Proxima Nova"/>
              <a:buChar char="●"/>
            </a:pPr>
            <a:r>
              <a:rPr lang="en">
                <a:solidFill>
                  <a:schemeClr val="accent1"/>
                </a:solidFill>
                <a:latin typeface="Proxima Nova"/>
                <a:ea typeface="Proxima Nova"/>
                <a:cs typeface="Proxima Nova"/>
                <a:sym typeface="Proxima Nova"/>
              </a:rPr>
              <a:t>Metrics and monitoring baked in</a:t>
            </a:r>
            <a:endParaRPr>
              <a:solidFill>
                <a:schemeClr val="accent1"/>
              </a:solidFill>
              <a:latin typeface="Proxima Nova"/>
              <a:ea typeface="Proxima Nova"/>
              <a:cs typeface="Proxima Nova"/>
              <a:sym typeface="Proxima Nova"/>
            </a:endParaRPr>
          </a:p>
          <a:p>
            <a:pPr marL="457200" lvl="0" indent="-317500" algn="l" rtl="0">
              <a:lnSpc>
                <a:spcPct val="90000"/>
              </a:lnSpc>
              <a:spcBef>
                <a:spcPts val="180"/>
              </a:spcBef>
              <a:spcAft>
                <a:spcPts val="0"/>
              </a:spcAft>
              <a:buClr>
                <a:schemeClr val="accent1"/>
              </a:buClr>
              <a:buSzPts val="1400"/>
              <a:buFont typeface="Proxima Nova"/>
              <a:buChar char="●"/>
            </a:pPr>
            <a:r>
              <a:rPr lang="en">
                <a:solidFill>
                  <a:schemeClr val="accent1"/>
                </a:solidFill>
                <a:latin typeface="Proxima Nova"/>
                <a:ea typeface="Proxima Nova"/>
                <a:cs typeface="Proxima Nova"/>
                <a:sym typeface="Proxima Nova"/>
              </a:rPr>
              <a:t>Cloud agnostic runtime implementation</a:t>
            </a:r>
            <a:endParaRPr>
              <a:solidFill>
                <a:schemeClr val="accent1"/>
              </a:solidFill>
              <a:latin typeface="Proxima Nova"/>
              <a:ea typeface="Proxima Nova"/>
              <a:cs typeface="Proxima Nova"/>
              <a:sym typeface="Proxima Nova"/>
            </a:endParaRPr>
          </a:p>
        </p:txBody>
      </p:sp>
      <p:sp>
        <p:nvSpPr>
          <p:cNvPr id="1172" name="Google Shape;1172;p68"/>
          <p:cNvSpPr txBox="1"/>
          <p:nvPr/>
        </p:nvSpPr>
        <p:spPr>
          <a:xfrm>
            <a:off x="4190675" y="2993575"/>
            <a:ext cx="3580200" cy="6216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accent1"/>
              </a:buClr>
              <a:buSzPts val="1400"/>
              <a:buFont typeface="Proxima Nova"/>
              <a:buChar char="●"/>
            </a:pPr>
            <a:r>
              <a:rPr lang="en">
                <a:solidFill>
                  <a:schemeClr val="accent1"/>
                </a:solidFill>
                <a:latin typeface="Proxima Nova"/>
                <a:ea typeface="Proxima Nova"/>
                <a:cs typeface="Proxima Nova"/>
                <a:sym typeface="Proxima Nova"/>
              </a:rPr>
              <a:t>12 Factor apps</a:t>
            </a:r>
            <a:endParaRPr>
              <a:solidFill>
                <a:schemeClr val="accent1"/>
              </a:solidFill>
              <a:latin typeface="Proxima Nova"/>
              <a:ea typeface="Proxima Nova"/>
              <a:cs typeface="Proxima Nova"/>
              <a:sym typeface="Proxima Nova"/>
            </a:endParaRPr>
          </a:p>
          <a:p>
            <a:pPr marL="457200" lvl="0" indent="-317500" algn="l" rtl="0">
              <a:spcBef>
                <a:spcPts val="0"/>
              </a:spcBef>
              <a:spcAft>
                <a:spcPts val="0"/>
              </a:spcAft>
              <a:buClr>
                <a:schemeClr val="accent1"/>
              </a:buClr>
              <a:buSzPts val="1400"/>
              <a:buFont typeface="Proxima Nova"/>
              <a:buChar char="●"/>
            </a:pPr>
            <a:r>
              <a:rPr lang="en">
                <a:solidFill>
                  <a:schemeClr val="accent1"/>
                </a:solidFill>
                <a:latin typeface="Proxima Nova"/>
                <a:ea typeface="Proxima Nova"/>
                <a:cs typeface="Proxima Nova"/>
                <a:sym typeface="Proxima Nova"/>
              </a:rPr>
              <a:t>Horizontally scalable</a:t>
            </a:r>
            <a:endParaRPr>
              <a:solidFill>
                <a:schemeClr val="accent1"/>
              </a:solidFill>
              <a:latin typeface="Proxima Nova"/>
              <a:ea typeface="Proxima Nova"/>
              <a:cs typeface="Proxima Nova"/>
              <a:sym typeface="Proxima Nova"/>
            </a:endParaRPr>
          </a:p>
          <a:p>
            <a:pPr marL="457200" lvl="0" indent="-317500" algn="l" rtl="0">
              <a:spcBef>
                <a:spcPts val="0"/>
              </a:spcBef>
              <a:spcAft>
                <a:spcPts val="0"/>
              </a:spcAft>
              <a:buClr>
                <a:schemeClr val="accent1"/>
              </a:buClr>
              <a:buSzPts val="1400"/>
              <a:buFont typeface="Proxima Nova"/>
              <a:buChar char="●"/>
            </a:pPr>
            <a:r>
              <a:rPr lang="en">
                <a:solidFill>
                  <a:schemeClr val="accent1"/>
                </a:solidFill>
                <a:latin typeface="Proxima Nova"/>
                <a:ea typeface="Proxima Nova"/>
                <a:cs typeface="Proxima Nova"/>
                <a:sym typeface="Proxima Nova"/>
              </a:rPr>
              <a:t>Leverage platform for HA</a:t>
            </a:r>
            <a:endParaRPr>
              <a:solidFill>
                <a:schemeClr val="accent1"/>
              </a:solidFill>
              <a:latin typeface="Proxima Nova"/>
              <a:ea typeface="Proxima Nova"/>
              <a:cs typeface="Proxima Nova"/>
              <a:sym typeface="Proxima Nova"/>
            </a:endParaRPr>
          </a:p>
        </p:txBody>
      </p:sp>
      <p:sp>
        <p:nvSpPr>
          <p:cNvPr id="1173" name="Google Shape;1173;p68"/>
          <p:cNvSpPr txBox="1"/>
          <p:nvPr/>
        </p:nvSpPr>
        <p:spPr>
          <a:xfrm>
            <a:off x="4190675" y="3918752"/>
            <a:ext cx="4362000" cy="8331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accent1"/>
              </a:buClr>
              <a:buSzPts val="1400"/>
              <a:buFont typeface="Proxima Nova"/>
              <a:buChar char="●"/>
            </a:pPr>
            <a:r>
              <a:rPr lang="en">
                <a:solidFill>
                  <a:schemeClr val="accent1"/>
                </a:solidFill>
                <a:latin typeface="Proxima Nova"/>
                <a:ea typeface="Proxima Nova"/>
                <a:cs typeface="Proxima Nova"/>
                <a:sym typeface="Proxima Nova"/>
              </a:rPr>
              <a:t>No file system requirements</a:t>
            </a:r>
            <a:endParaRPr>
              <a:solidFill>
                <a:schemeClr val="accent1"/>
              </a:solidFill>
              <a:latin typeface="Proxima Nova"/>
              <a:ea typeface="Proxima Nova"/>
              <a:cs typeface="Proxima Nova"/>
              <a:sym typeface="Proxima Nova"/>
            </a:endParaRPr>
          </a:p>
          <a:p>
            <a:pPr marL="457200" lvl="0" indent="-317500" algn="l" rtl="0">
              <a:spcBef>
                <a:spcPts val="0"/>
              </a:spcBef>
              <a:spcAft>
                <a:spcPts val="0"/>
              </a:spcAft>
              <a:buClr>
                <a:schemeClr val="accent1"/>
              </a:buClr>
              <a:buSzPts val="1400"/>
              <a:buFont typeface="Proxima Nova"/>
              <a:buChar char="●"/>
            </a:pPr>
            <a:r>
              <a:rPr lang="en">
                <a:solidFill>
                  <a:schemeClr val="accent1"/>
                </a:solidFill>
                <a:latin typeface="Proxima Nova"/>
                <a:ea typeface="Proxima Nova"/>
                <a:cs typeface="Proxima Nova"/>
                <a:sym typeface="Proxima Nova"/>
              </a:rPr>
              <a:t>Containerized</a:t>
            </a:r>
            <a:endParaRPr>
              <a:solidFill>
                <a:schemeClr val="accent1"/>
              </a:solidFill>
              <a:latin typeface="Proxima Nova"/>
              <a:ea typeface="Proxima Nova"/>
              <a:cs typeface="Proxima Nova"/>
              <a:sym typeface="Proxima Nova"/>
            </a:endParaRPr>
          </a:p>
          <a:p>
            <a:pPr marL="457200" lvl="0" indent="-317500" algn="l" rtl="0">
              <a:spcBef>
                <a:spcPts val="0"/>
              </a:spcBef>
              <a:spcAft>
                <a:spcPts val="0"/>
              </a:spcAft>
              <a:buClr>
                <a:schemeClr val="accent1"/>
              </a:buClr>
              <a:buSzPts val="1400"/>
              <a:buFont typeface="Proxima Nova"/>
              <a:buChar char="●"/>
            </a:pPr>
            <a:r>
              <a:rPr lang="en">
                <a:solidFill>
                  <a:schemeClr val="accent1"/>
                </a:solidFill>
                <a:latin typeface="Proxima Nova"/>
                <a:ea typeface="Proxima Nova"/>
                <a:cs typeface="Proxima Nova"/>
                <a:sym typeface="Proxima Nova"/>
              </a:rPr>
              <a:t>Platform managed addresses and ports</a:t>
            </a:r>
            <a:endParaRPr>
              <a:solidFill>
                <a:schemeClr val="accent1"/>
              </a:solidFill>
              <a:latin typeface="Proxima Nova"/>
              <a:ea typeface="Proxima Nova"/>
              <a:cs typeface="Proxima Nova"/>
              <a:sym typeface="Proxima Nova"/>
            </a:endParaRPr>
          </a:p>
          <a:p>
            <a:pPr marL="457200" lvl="0" indent="-317500" algn="l" rtl="0">
              <a:spcBef>
                <a:spcPts val="0"/>
              </a:spcBef>
              <a:spcAft>
                <a:spcPts val="0"/>
              </a:spcAft>
              <a:buClr>
                <a:schemeClr val="accent1"/>
              </a:buClr>
              <a:buSzPts val="1400"/>
              <a:buFont typeface="Proxima Nova"/>
              <a:buChar char="●"/>
            </a:pPr>
            <a:r>
              <a:rPr lang="en">
                <a:solidFill>
                  <a:schemeClr val="accent1"/>
                </a:solidFill>
                <a:latin typeface="Proxima Nova"/>
                <a:ea typeface="Proxima Nova"/>
                <a:cs typeface="Proxima Nova"/>
                <a:sym typeface="Proxima Nova"/>
              </a:rPr>
              <a:t>Consume Platform services</a:t>
            </a:r>
            <a:endParaRPr>
              <a:solidFill>
                <a:schemeClr val="accent1"/>
              </a:solidFill>
              <a:latin typeface="Proxima Nova"/>
              <a:ea typeface="Proxima Nova"/>
              <a:cs typeface="Proxima Nova"/>
              <a:sym typeface="Proxima Nov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77"/>
        <p:cNvGrpSpPr/>
        <p:nvPr/>
      </p:nvGrpSpPr>
      <p:grpSpPr>
        <a:xfrm>
          <a:off x="0" y="0"/>
          <a:ext cx="0" cy="0"/>
          <a:chOff x="0" y="0"/>
          <a:chExt cx="0" cy="0"/>
        </a:xfrm>
      </p:grpSpPr>
      <p:sp>
        <p:nvSpPr>
          <p:cNvPr id="1178" name="Google Shape;1178;p6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73763"/>
                </a:solidFill>
              </a:rPr>
              <a:t>Pivotal Application Service</a:t>
            </a:r>
            <a:endParaRPr>
              <a:solidFill>
                <a:srgbClr val="073763"/>
              </a:solidFill>
            </a:endParaRPr>
          </a:p>
        </p:txBody>
      </p:sp>
      <p:pic>
        <p:nvPicPr>
          <p:cNvPr id="1179" name="Google Shape;1179;p69"/>
          <p:cNvPicPr preferRelativeResize="0"/>
          <p:nvPr/>
        </p:nvPicPr>
        <p:blipFill>
          <a:blip r:embed="rId3">
            <a:alphaModFix/>
          </a:blip>
          <a:stretch>
            <a:fillRect/>
          </a:stretch>
        </p:blipFill>
        <p:spPr>
          <a:xfrm>
            <a:off x="1305000" y="828675"/>
            <a:ext cx="6534000" cy="3918000"/>
          </a:xfrm>
          <a:prstGeom prst="roundRect">
            <a:avLst>
              <a:gd name="adj" fmla="val 114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pic>
        <p:nvPicPr>
          <p:cNvPr id="1184" name="Google Shape;1184;p70" descr="SiliconValley-01.jpg"/>
          <p:cNvPicPr preferRelativeResize="0"/>
          <p:nvPr/>
        </p:nvPicPr>
        <p:blipFill rotWithShape="1">
          <a:blip r:embed="rId3">
            <a:alphaModFix/>
          </a:blip>
          <a:srcRect t="1976" r="25810" b="31254"/>
          <a:stretch/>
        </p:blipFill>
        <p:spPr>
          <a:xfrm>
            <a:off x="0" y="0"/>
            <a:ext cx="9144000" cy="5143500"/>
          </a:xfrm>
          <a:prstGeom prst="rect">
            <a:avLst/>
          </a:prstGeom>
          <a:noFill/>
          <a:ln>
            <a:noFill/>
          </a:ln>
        </p:spPr>
      </p:pic>
      <p:sp>
        <p:nvSpPr>
          <p:cNvPr id="1185" name="Google Shape;1185;p70"/>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sp>
        <p:nvSpPr>
          <p:cNvPr id="1186" name="Google Shape;1186;p70"/>
          <p:cNvSpPr txBox="1"/>
          <p:nvPr/>
        </p:nvSpPr>
        <p:spPr>
          <a:xfrm>
            <a:off x="668800" y="2538500"/>
            <a:ext cx="7796700" cy="15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00253E"/>
                </a:solidFill>
                <a:latin typeface="Proxima Nova"/>
                <a:ea typeface="Proxima Nova"/>
                <a:cs typeface="Proxima Nova"/>
                <a:sym typeface="Proxima Nova"/>
              </a:rPr>
              <a:t>Transforming How The World Builds Software</a:t>
            </a:r>
            <a:endParaRPr sz="2500">
              <a:solidFill>
                <a:srgbClr val="00253E"/>
              </a:solidFill>
              <a:latin typeface="Proxima Nova"/>
              <a:ea typeface="Proxima Nova"/>
              <a:cs typeface="Proxima Nova"/>
              <a:sym typeface="Proxima Nova"/>
            </a:endParaRPr>
          </a:p>
        </p:txBody>
      </p:sp>
      <p:cxnSp>
        <p:nvCxnSpPr>
          <p:cNvPr id="1187" name="Google Shape;1187;p70"/>
          <p:cNvCxnSpPr/>
          <p:nvPr/>
        </p:nvCxnSpPr>
        <p:spPr>
          <a:xfrm>
            <a:off x="4202557" y="2323836"/>
            <a:ext cx="738900" cy="0"/>
          </a:xfrm>
          <a:prstGeom prst="straightConnector1">
            <a:avLst/>
          </a:prstGeom>
          <a:noFill/>
          <a:ln w="38100" cap="flat" cmpd="sng">
            <a:solidFill>
              <a:schemeClr val="accent6"/>
            </a:solidFill>
            <a:prstDash val="solid"/>
            <a:round/>
            <a:headEnd type="none" w="sm" len="sm"/>
            <a:tailEnd type="none" w="sm" len="sm"/>
          </a:ln>
        </p:spPr>
      </p:cxnSp>
      <p:grpSp>
        <p:nvGrpSpPr>
          <p:cNvPr id="1188" name="Google Shape;1188;p70"/>
          <p:cNvGrpSpPr/>
          <p:nvPr/>
        </p:nvGrpSpPr>
        <p:grpSpPr>
          <a:xfrm>
            <a:off x="3681215" y="1516127"/>
            <a:ext cx="1866239" cy="437131"/>
            <a:chOff x="1841475" y="2392725"/>
            <a:chExt cx="3928925" cy="920275"/>
          </a:xfrm>
        </p:grpSpPr>
        <p:sp>
          <p:nvSpPr>
            <p:cNvPr id="1189" name="Google Shape;1189;p7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 name="Google Shape;1197;p70"/>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2"/>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Domain</a:t>
            </a:r>
            <a:endParaRPr/>
          </a:p>
          <a:p>
            <a:pPr marL="0" lvl="0" indent="0" algn="l" rtl="0">
              <a:spcBef>
                <a:spcPts val="0"/>
              </a:spcBef>
              <a:spcAft>
                <a:spcPts val="0"/>
              </a:spcAft>
              <a:buNone/>
            </a:pPr>
            <a:r>
              <a:rPr lang="en"/>
              <a:t>Driven</a:t>
            </a:r>
            <a:endParaRPr/>
          </a:p>
          <a:p>
            <a:pPr marL="0" lvl="0" indent="0" algn="l" rtl="0">
              <a:spcBef>
                <a:spcPts val="0"/>
              </a:spcBef>
              <a:spcAft>
                <a:spcPts val="0"/>
              </a:spcAft>
              <a:buNone/>
            </a:pPr>
            <a:r>
              <a:rPr lang="en"/>
              <a:t>Design</a:t>
            </a:r>
            <a:endParaRPr/>
          </a:p>
        </p:txBody>
      </p:sp>
      <p:sp>
        <p:nvSpPr>
          <p:cNvPr id="214" name="Google Shape;214;p22"/>
          <p:cNvSpPr txBox="1">
            <a:spLocks noGrp="1"/>
          </p:cNvSpPr>
          <p:nvPr>
            <p:ph type="body" idx="1"/>
          </p:nvPr>
        </p:nvSpPr>
        <p:spPr>
          <a:xfrm>
            <a:off x="3646400" y="1378325"/>
            <a:ext cx="4971900" cy="24066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Clr>
                <a:srgbClr val="000000"/>
              </a:buClr>
              <a:buSzPts val="1800"/>
              <a:buFont typeface="Proxima Nova"/>
              <a:buChar char="●"/>
            </a:pPr>
            <a:r>
              <a:rPr lang="en" sz="1800" dirty="0">
                <a:solidFill>
                  <a:schemeClr val="bg1"/>
                </a:solidFill>
                <a:latin typeface="Proxima Nova"/>
                <a:ea typeface="Proxima Nova"/>
                <a:cs typeface="Proxima Nova"/>
                <a:sym typeface="Proxima Nova"/>
              </a:rPr>
              <a:t>Software development as a profit center</a:t>
            </a:r>
            <a:endParaRPr sz="1800" dirty="0">
              <a:solidFill>
                <a:schemeClr val="bg1"/>
              </a:solidFill>
              <a:latin typeface="Proxima Nova"/>
              <a:ea typeface="Proxima Nova"/>
              <a:cs typeface="Proxima Nova"/>
              <a:sym typeface="Proxima Nova"/>
            </a:endParaRPr>
          </a:p>
          <a:p>
            <a:pPr marL="457200" lvl="0" indent="-342900" algn="l" rtl="0">
              <a:lnSpc>
                <a:spcPct val="150000"/>
              </a:lnSpc>
              <a:spcBef>
                <a:spcPts val="0"/>
              </a:spcBef>
              <a:spcAft>
                <a:spcPts val="0"/>
              </a:spcAft>
              <a:buClr>
                <a:srgbClr val="000000"/>
              </a:buClr>
              <a:buSzPts val="1800"/>
              <a:buFont typeface="Proxima Nova"/>
              <a:buChar char="●"/>
            </a:pPr>
            <a:r>
              <a:rPr lang="en" sz="1800" dirty="0">
                <a:solidFill>
                  <a:schemeClr val="bg1"/>
                </a:solidFill>
                <a:latin typeface="Proxima Nova"/>
                <a:ea typeface="Proxima Nova"/>
                <a:cs typeface="Proxima Nova"/>
                <a:sym typeface="Proxima Nova"/>
              </a:rPr>
              <a:t>Drive a thought first approach culture</a:t>
            </a:r>
            <a:endParaRPr sz="1800" dirty="0">
              <a:solidFill>
                <a:schemeClr val="bg1"/>
              </a:solidFill>
              <a:latin typeface="Proxima Nova"/>
              <a:ea typeface="Proxima Nova"/>
              <a:cs typeface="Proxima Nova"/>
              <a:sym typeface="Proxima Nova"/>
            </a:endParaRPr>
          </a:p>
          <a:p>
            <a:pPr marL="457200" lvl="0" indent="-342900" algn="l" rtl="0">
              <a:lnSpc>
                <a:spcPct val="150000"/>
              </a:lnSpc>
              <a:spcBef>
                <a:spcPts val="0"/>
              </a:spcBef>
              <a:spcAft>
                <a:spcPts val="0"/>
              </a:spcAft>
              <a:buClr>
                <a:srgbClr val="000000"/>
              </a:buClr>
              <a:buSzPts val="1800"/>
              <a:buFont typeface="Proxima Nova"/>
              <a:buChar char="●"/>
            </a:pPr>
            <a:r>
              <a:rPr lang="en" sz="1800" dirty="0">
                <a:solidFill>
                  <a:schemeClr val="bg1"/>
                </a:solidFill>
                <a:latin typeface="Proxima Nova"/>
                <a:ea typeface="Proxima Nova"/>
                <a:cs typeface="Proxima Nova"/>
                <a:sym typeface="Proxima Nova"/>
              </a:rPr>
              <a:t>Develop a clear mental model</a:t>
            </a:r>
            <a:endParaRPr sz="1800" dirty="0">
              <a:solidFill>
                <a:schemeClr val="bg1"/>
              </a:solidFill>
              <a:latin typeface="Proxima Nova"/>
              <a:ea typeface="Proxima Nova"/>
              <a:cs typeface="Proxima Nova"/>
              <a:sym typeface="Proxima Nova"/>
            </a:endParaRPr>
          </a:p>
          <a:p>
            <a:pPr marL="457200" lvl="0" indent="-342900" algn="l" rtl="0">
              <a:lnSpc>
                <a:spcPct val="150000"/>
              </a:lnSpc>
              <a:spcBef>
                <a:spcPts val="0"/>
              </a:spcBef>
              <a:spcAft>
                <a:spcPts val="0"/>
              </a:spcAft>
              <a:buClr>
                <a:srgbClr val="000000"/>
              </a:buClr>
              <a:buSzPts val="1800"/>
              <a:buFont typeface="Proxima Nova"/>
              <a:buChar char="●"/>
            </a:pPr>
            <a:r>
              <a:rPr lang="en" sz="1800" dirty="0">
                <a:solidFill>
                  <a:schemeClr val="bg1"/>
                </a:solidFill>
                <a:latin typeface="Proxima Nova"/>
                <a:ea typeface="Proxima Nova"/>
                <a:cs typeface="Proxima Nova"/>
                <a:sym typeface="Proxima Nova"/>
              </a:rPr>
              <a:t>Improve collaboration between businesses </a:t>
            </a:r>
            <a:endParaRPr sz="1800" dirty="0">
              <a:solidFill>
                <a:schemeClr val="bg1"/>
              </a:solidFill>
              <a:latin typeface="Proxima Nova"/>
              <a:ea typeface="Proxima Nova"/>
              <a:cs typeface="Proxima Nova"/>
              <a:sym typeface="Proxima Nova"/>
            </a:endParaRPr>
          </a:p>
          <a:p>
            <a:pPr marL="457200" lvl="0" indent="-342900" algn="l" rtl="0">
              <a:lnSpc>
                <a:spcPct val="150000"/>
              </a:lnSpc>
              <a:spcBef>
                <a:spcPts val="0"/>
              </a:spcBef>
              <a:spcAft>
                <a:spcPts val="0"/>
              </a:spcAft>
              <a:buClr>
                <a:srgbClr val="000000"/>
              </a:buClr>
              <a:buSzPts val="1800"/>
              <a:buFont typeface="Proxima Nova"/>
              <a:buChar char="●"/>
            </a:pPr>
            <a:r>
              <a:rPr lang="en" sz="1800" dirty="0">
                <a:solidFill>
                  <a:schemeClr val="bg1"/>
                </a:solidFill>
                <a:latin typeface="Proxima Nova"/>
                <a:ea typeface="Proxima Nova"/>
                <a:cs typeface="Proxima Nova"/>
                <a:sym typeface="Proxima Nova"/>
              </a:rPr>
              <a:t>Code quality and testability</a:t>
            </a:r>
            <a:endParaRPr sz="1800" dirty="0">
              <a:solidFill>
                <a:schemeClr val="bg1"/>
              </a:solidFill>
              <a:latin typeface="Proxima Nova"/>
              <a:ea typeface="Proxima Nova"/>
              <a:cs typeface="Proxima Nova"/>
              <a:sym typeface="Proxima Nova"/>
            </a:endParaRPr>
          </a:p>
        </p:txBody>
      </p:sp>
      <p:sp>
        <p:nvSpPr>
          <p:cNvPr id="215" name="Google Shape;215;p22"/>
          <p:cNvSpPr txBox="1">
            <a:spLocks noGrp="1"/>
          </p:cNvSpPr>
          <p:nvPr>
            <p:ph type="subTitle" idx="1"/>
          </p:nvPr>
        </p:nvSpPr>
        <p:spPr>
          <a:xfrm>
            <a:off x="193350" y="2274300"/>
            <a:ext cx="2751300" cy="591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solidFill>
                  <a:srgbClr val="FFFFFF"/>
                </a:solidFill>
              </a:rPr>
              <a:t>Can help ...</a:t>
            </a:r>
            <a:endParaRPr sz="14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3"/>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Domain</a:t>
            </a:r>
            <a:endParaRPr/>
          </a:p>
          <a:p>
            <a:pPr marL="0" lvl="0" indent="0" algn="l" rtl="0">
              <a:spcBef>
                <a:spcPts val="0"/>
              </a:spcBef>
              <a:spcAft>
                <a:spcPts val="0"/>
              </a:spcAft>
              <a:buNone/>
            </a:pPr>
            <a:r>
              <a:rPr lang="en"/>
              <a:t>Driven</a:t>
            </a:r>
            <a:endParaRPr/>
          </a:p>
          <a:p>
            <a:pPr marL="0" lvl="0" indent="0" algn="l" rtl="0">
              <a:spcBef>
                <a:spcPts val="0"/>
              </a:spcBef>
              <a:spcAft>
                <a:spcPts val="0"/>
              </a:spcAft>
              <a:buNone/>
            </a:pPr>
            <a:r>
              <a:rPr lang="en"/>
              <a:t>Design</a:t>
            </a:r>
            <a:endParaRPr/>
          </a:p>
        </p:txBody>
      </p:sp>
      <p:sp>
        <p:nvSpPr>
          <p:cNvPr id="221" name="Google Shape;221;p23"/>
          <p:cNvSpPr txBox="1">
            <a:spLocks noGrp="1"/>
          </p:cNvSpPr>
          <p:nvPr>
            <p:ph type="subTitle" idx="1"/>
          </p:nvPr>
        </p:nvSpPr>
        <p:spPr>
          <a:xfrm>
            <a:off x="193350" y="2274300"/>
            <a:ext cx="2751300" cy="591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t>2 Main parts</a:t>
            </a:r>
            <a:endParaRPr sz="1400">
              <a:solidFill>
                <a:srgbClr val="FFFFFF"/>
              </a:solidFill>
            </a:endParaRPr>
          </a:p>
        </p:txBody>
      </p:sp>
      <p:pic>
        <p:nvPicPr>
          <p:cNvPr id="222" name="Google Shape;222;p23"/>
          <p:cNvPicPr preferRelativeResize="0"/>
          <p:nvPr/>
        </p:nvPicPr>
        <p:blipFill>
          <a:blip r:embed="rId3">
            <a:alphaModFix/>
          </a:blip>
          <a:stretch>
            <a:fillRect/>
          </a:stretch>
        </p:blipFill>
        <p:spPr>
          <a:xfrm>
            <a:off x="5543100" y="3013775"/>
            <a:ext cx="3173100" cy="1718400"/>
          </a:xfrm>
          <a:prstGeom prst="roundRect">
            <a:avLst>
              <a:gd name="adj" fmla="val 2468"/>
            </a:avLst>
          </a:prstGeom>
          <a:noFill/>
          <a:ln>
            <a:noFill/>
          </a:ln>
        </p:spPr>
      </p:pic>
      <p:pic>
        <p:nvPicPr>
          <p:cNvPr id="223" name="Google Shape;223;p23"/>
          <p:cNvPicPr preferRelativeResize="0"/>
          <p:nvPr/>
        </p:nvPicPr>
        <p:blipFill>
          <a:blip r:embed="rId4">
            <a:alphaModFix/>
          </a:blip>
          <a:stretch>
            <a:fillRect/>
          </a:stretch>
        </p:blipFill>
        <p:spPr>
          <a:xfrm>
            <a:off x="3816073" y="395725"/>
            <a:ext cx="1827900" cy="2367000"/>
          </a:xfrm>
          <a:prstGeom prst="roundRect">
            <a:avLst>
              <a:gd name="adj" fmla="val 2822"/>
            </a:avLst>
          </a:prstGeom>
          <a:noFill/>
          <a:ln>
            <a:noFill/>
          </a:ln>
        </p:spPr>
      </p:pic>
      <p:sp>
        <p:nvSpPr>
          <p:cNvPr id="224" name="Google Shape;224;p23"/>
          <p:cNvSpPr txBox="1"/>
          <p:nvPr/>
        </p:nvSpPr>
        <p:spPr>
          <a:xfrm>
            <a:off x="6067725" y="1241675"/>
            <a:ext cx="2270400" cy="6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Proxima Nova"/>
                <a:ea typeface="Proxima Nova"/>
                <a:cs typeface="Proxima Nova"/>
                <a:sym typeface="Proxima Nova"/>
              </a:rPr>
              <a:t>Strategic</a:t>
            </a:r>
            <a:endParaRPr sz="2400">
              <a:latin typeface="Proxima Nova"/>
              <a:ea typeface="Proxima Nova"/>
              <a:cs typeface="Proxima Nova"/>
              <a:sym typeface="Proxima Nova"/>
            </a:endParaRPr>
          </a:p>
        </p:txBody>
      </p:sp>
      <p:sp>
        <p:nvSpPr>
          <p:cNvPr id="225" name="Google Shape;225;p23"/>
          <p:cNvSpPr txBox="1"/>
          <p:nvPr/>
        </p:nvSpPr>
        <p:spPr>
          <a:xfrm>
            <a:off x="3347000" y="3601375"/>
            <a:ext cx="2270400" cy="6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Proxima Nova"/>
                <a:ea typeface="Proxima Nova"/>
                <a:cs typeface="Proxima Nova"/>
                <a:sym typeface="Proxima Nova"/>
              </a:rPr>
              <a:t>Tactical</a:t>
            </a:r>
            <a:endParaRPr sz="24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4"/>
          <p:cNvSpPr txBox="1">
            <a:spLocks noGrp="1"/>
          </p:cNvSpPr>
          <p:nvPr>
            <p:ph type="title"/>
          </p:nvPr>
        </p:nvSpPr>
        <p:spPr>
          <a:xfrm>
            <a:off x="192475" y="151275"/>
            <a:ext cx="42813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Design</a:t>
            </a:r>
            <a:endParaRPr/>
          </a:p>
        </p:txBody>
      </p:sp>
      <p:sp>
        <p:nvSpPr>
          <p:cNvPr id="231" name="Google Shape;231;p24"/>
          <p:cNvSpPr txBox="1">
            <a:spLocks noGrp="1"/>
          </p:cNvSpPr>
          <p:nvPr>
            <p:ph type="body" idx="1"/>
          </p:nvPr>
        </p:nvSpPr>
        <p:spPr>
          <a:xfrm>
            <a:off x="305475" y="1464025"/>
            <a:ext cx="3997200" cy="2290500"/>
          </a:xfrm>
          <a:prstGeom prst="rect">
            <a:avLst/>
          </a:prstGeom>
          <a:noFill/>
          <a:ln>
            <a:noFill/>
          </a:ln>
        </p:spPr>
        <p:txBody>
          <a:bodyPr spcFirstLastPara="1" wrap="square" lIns="91425" tIns="91425" rIns="91425" bIns="91425" anchor="ctr" anchorCtr="0">
            <a:noAutofit/>
          </a:bodyPr>
          <a:lstStyle/>
          <a:p>
            <a:pPr marL="457200" lvl="0" indent="-381000" algn="l" rtl="0">
              <a:lnSpc>
                <a:spcPct val="150000"/>
              </a:lnSpc>
              <a:spcBef>
                <a:spcPts val="0"/>
              </a:spcBef>
              <a:spcAft>
                <a:spcPts val="0"/>
              </a:spcAft>
              <a:buClr>
                <a:srgbClr val="000000"/>
              </a:buClr>
              <a:buSzPts val="2400"/>
              <a:buFont typeface="Proxima Nova"/>
              <a:buChar char="●"/>
            </a:pPr>
            <a:r>
              <a:rPr lang="en" sz="2400">
                <a:solidFill>
                  <a:srgbClr val="000000"/>
                </a:solidFill>
                <a:latin typeface="Proxima Nova"/>
                <a:ea typeface="Proxima Nova"/>
                <a:cs typeface="Proxima Nova"/>
                <a:sym typeface="Proxima Nova"/>
              </a:rPr>
              <a:t>Domain</a:t>
            </a:r>
            <a:endParaRPr sz="2400">
              <a:solidFill>
                <a:srgbClr val="000000"/>
              </a:solidFill>
              <a:latin typeface="Proxima Nova"/>
              <a:ea typeface="Proxima Nova"/>
              <a:cs typeface="Proxima Nova"/>
              <a:sym typeface="Proxima Nova"/>
            </a:endParaRPr>
          </a:p>
          <a:p>
            <a:pPr marL="457200" lvl="0" indent="-381000" algn="l" rtl="0">
              <a:lnSpc>
                <a:spcPct val="150000"/>
              </a:lnSpc>
              <a:spcBef>
                <a:spcPts val="0"/>
              </a:spcBef>
              <a:spcAft>
                <a:spcPts val="0"/>
              </a:spcAft>
              <a:buClr>
                <a:srgbClr val="000000"/>
              </a:buClr>
              <a:buSzPts val="2400"/>
              <a:buFont typeface="Proxima Nova"/>
              <a:buChar char="●"/>
            </a:pPr>
            <a:r>
              <a:rPr lang="en" sz="2400">
                <a:solidFill>
                  <a:srgbClr val="000000"/>
                </a:solidFill>
                <a:latin typeface="Proxima Nova"/>
                <a:ea typeface="Proxima Nova"/>
                <a:cs typeface="Proxima Nova"/>
                <a:sym typeface="Proxima Nova"/>
              </a:rPr>
              <a:t>Subdomain</a:t>
            </a:r>
            <a:endParaRPr sz="2400">
              <a:solidFill>
                <a:srgbClr val="000000"/>
              </a:solidFill>
              <a:latin typeface="Proxima Nova"/>
              <a:ea typeface="Proxima Nova"/>
              <a:cs typeface="Proxima Nova"/>
              <a:sym typeface="Proxima Nova"/>
            </a:endParaRPr>
          </a:p>
          <a:p>
            <a:pPr marL="457200" lvl="0" indent="-381000" algn="l" rtl="0">
              <a:lnSpc>
                <a:spcPct val="150000"/>
              </a:lnSpc>
              <a:spcBef>
                <a:spcPts val="0"/>
              </a:spcBef>
              <a:spcAft>
                <a:spcPts val="0"/>
              </a:spcAft>
              <a:buClr>
                <a:srgbClr val="000000"/>
              </a:buClr>
              <a:buSzPts val="2400"/>
              <a:buFont typeface="Proxima Nova"/>
              <a:buChar char="●"/>
            </a:pPr>
            <a:r>
              <a:rPr lang="en" sz="2400">
                <a:solidFill>
                  <a:srgbClr val="000000"/>
                </a:solidFill>
                <a:latin typeface="Proxima Nova"/>
                <a:ea typeface="Proxima Nova"/>
                <a:cs typeface="Proxima Nova"/>
                <a:sym typeface="Proxima Nova"/>
              </a:rPr>
              <a:t>Bounded Context</a:t>
            </a:r>
            <a:endParaRPr sz="2400">
              <a:solidFill>
                <a:srgbClr val="000000"/>
              </a:solidFill>
              <a:latin typeface="Proxima Nova"/>
              <a:ea typeface="Proxima Nova"/>
              <a:cs typeface="Proxima Nova"/>
              <a:sym typeface="Proxima Nova"/>
            </a:endParaRPr>
          </a:p>
          <a:p>
            <a:pPr marL="457200" lvl="0" indent="-381000" algn="l" rtl="0">
              <a:lnSpc>
                <a:spcPct val="150000"/>
              </a:lnSpc>
              <a:spcBef>
                <a:spcPts val="0"/>
              </a:spcBef>
              <a:spcAft>
                <a:spcPts val="0"/>
              </a:spcAft>
              <a:buClr>
                <a:srgbClr val="000000"/>
              </a:buClr>
              <a:buSzPts val="2400"/>
              <a:buFont typeface="Proxima Nova"/>
              <a:buChar char="●"/>
            </a:pPr>
            <a:r>
              <a:rPr lang="en" sz="2400">
                <a:solidFill>
                  <a:srgbClr val="000000"/>
                </a:solidFill>
                <a:latin typeface="Proxima Nova"/>
                <a:ea typeface="Proxima Nova"/>
                <a:cs typeface="Proxima Nova"/>
                <a:sym typeface="Proxima Nova"/>
              </a:rPr>
              <a:t>Ubiquitous Language</a:t>
            </a:r>
            <a:endParaRPr sz="2400">
              <a:solidFill>
                <a:srgbClr val="000000"/>
              </a:solidFill>
              <a:latin typeface="Proxima Nova"/>
              <a:ea typeface="Proxima Nova"/>
              <a:cs typeface="Proxima Nova"/>
              <a:sym typeface="Proxima Nova"/>
            </a:endParaRPr>
          </a:p>
          <a:p>
            <a:pPr marL="457200" lvl="0" indent="-381000" algn="l" rtl="0">
              <a:lnSpc>
                <a:spcPct val="150000"/>
              </a:lnSpc>
              <a:spcBef>
                <a:spcPts val="0"/>
              </a:spcBef>
              <a:spcAft>
                <a:spcPts val="0"/>
              </a:spcAft>
              <a:buClr>
                <a:srgbClr val="000000"/>
              </a:buClr>
              <a:buSzPts val="2400"/>
              <a:buFont typeface="Proxima Nova"/>
              <a:buChar char="●"/>
            </a:pPr>
            <a:r>
              <a:rPr lang="en" sz="2400">
                <a:solidFill>
                  <a:srgbClr val="000000"/>
                </a:solidFill>
                <a:latin typeface="Proxima Nova"/>
                <a:ea typeface="Proxima Nova"/>
                <a:cs typeface="Proxima Nova"/>
                <a:sym typeface="Proxima Nova"/>
              </a:rPr>
              <a:t>Context Map</a:t>
            </a:r>
            <a:r>
              <a:rPr lang="en" sz="2400">
                <a:latin typeface="Proxima Nova"/>
                <a:ea typeface="Proxima Nova"/>
                <a:cs typeface="Proxima Nova"/>
                <a:sym typeface="Proxima Nova"/>
              </a:rPr>
              <a:t>s</a:t>
            </a:r>
            <a:endParaRPr>
              <a:latin typeface="Proxima Nova"/>
              <a:ea typeface="Proxima Nova"/>
              <a:cs typeface="Proxima Nova"/>
              <a:sym typeface="Proxima Nova"/>
            </a:endParaRPr>
          </a:p>
        </p:txBody>
      </p:sp>
      <p:pic>
        <p:nvPicPr>
          <p:cNvPr id="232" name="Google Shape;232;p24"/>
          <p:cNvPicPr preferRelativeResize="0"/>
          <p:nvPr/>
        </p:nvPicPr>
        <p:blipFill>
          <a:blip r:embed="rId3">
            <a:alphaModFix/>
          </a:blip>
          <a:stretch>
            <a:fillRect/>
          </a:stretch>
        </p:blipFill>
        <p:spPr>
          <a:xfrm>
            <a:off x="5226781" y="431375"/>
            <a:ext cx="3311700" cy="4288800"/>
          </a:xfrm>
          <a:prstGeom prst="roundRect">
            <a:avLst>
              <a:gd name="adj" fmla="val 2822"/>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5"/>
          <p:cNvSpPr txBox="1">
            <a:spLocks noGrp="1"/>
          </p:cNvSpPr>
          <p:nvPr>
            <p:ph type="title"/>
          </p:nvPr>
        </p:nvSpPr>
        <p:spPr>
          <a:xfrm>
            <a:off x="344875" y="310500"/>
            <a:ext cx="3341400" cy="3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Domains</a:t>
            </a:r>
            <a:endParaRPr/>
          </a:p>
        </p:txBody>
      </p:sp>
      <p:sp>
        <p:nvSpPr>
          <p:cNvPr id="238" name="Google Shape;238;p25"/>
          <p:cNvSpPr txBox="1">
            <a:spLocks noGrp="1"/>
          </p:cNvSpPr>
          <p:nvPr>
            <p:ph type="body" idx="1"/>
          </p:nvPr>
        </p:nvSpPr>
        <p:spPr>
          <a:xfrm>
            <a:off x="192475" y="1205200"/>
            <a:ext cx="4112100" cy="3012600"/>
          </a:xfrm>
          <a:prstGeom prst="rect">
            <a:avLst/>
          </a:prstGeom>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rgbClr val="000000"/>
              </a:buClr>
              <a:buSzPts val="2200"/>
              <a:buChar char="●"/>
            </a:pPr>
            <a:r>
              <a:rPr lang="en" sz="2200">
                <a:solidFill>
                  <a:srgbClr val="000000"/>
                </a:solidFill>
              </a:rPr>
              <a:t>Domain is always org specific</a:t>
            </a:r>
            <a:endParaRPr sz="2200">
              <a:solidFill>
                <a:srgbClr val="000000"/>
              </a:solidFill>
            </a:endParaRPr>
          </a:p>
          <a:p>
            <a:pPr marL="457200" lvl="0" indent="-368300" algn="l" rtl="0">
              <a:lnSpc>
                <a:spcPct val="115000"/>
              </a:lnSpc>
              <a:spcBef>
                <a:spcPts val="560"/>
              </a:spcBef>
              <a:spcAft>
                <a:spcPts val="0"/>
              </a:spcAft>
              <a:buClr>
                <a:srgbClr val="000000"/>
              </a:buClr>
              <a:buSzPts val="2200"/>
              <a:buChar char="●"/>
            </a:pPr>
            <a:r>
              <a:rPr lang="en" sz="2200">
                <a:solidFill>
                  <a:srgbClr val="000000"/>
                </a:solidFill>
              </a:rPr>
              <a:t>Captures the unique and fundamental element of the business</a:t>
            </a:r>
            <a:endParaRPr sz="2200">
              <a:solidFill>
                <a:srgbClr val="000000"/>
              </a:solidFill>
            </a:endParaRPr>
          </a:p>
          <a:p>
            <a:pPr marL="457200" lvl="0" indent="-368300" algn="l" rtl="0">
              <a:lnSpc>
                <a:spcPct val="115000"/>
              </a:lnSpc>
              <a:spcBef>
                <a:spcPts val="560"/>
              </a:spcBef>
              <a:spcAft>
                <a:spcPts val="0"/>
              </a:spcAft>
              <a:buClr>
                <a:srgbClr val="000000"/>
              </a:buClr>
              <a:buSzPts val="2200"/>
              <a:buChar char="●"/>
            </a:pPr>
            <a:r>
              <a:rPr lang="en" sz="2200">
                <a:solidFill>
                  <a:srgbClr val="000000"/>
                </a:solidFill>
              </a:rPr>
              <a:t>Composed of sub-domains &amp; bounded contexts</a:t>
            </a:r>
            <a:endParaRPr sz="2200">
              <a:solidFill>
                <a:srgbClr val="000000"/>
              </a:solidFill>
            </a:endParaRPr>
          </a:p>
        </p:txBody>
      </p:sp>
    </p:spTree>
  </p:cSld>
  <p:clrMapOvr>
    <a:masterClrMapping/>
  </p:clrMapOvr>
</p:sld>
</file>

<file path=ppt/theme/theme1.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2464</Words>
  <Application>Microsoft Macintosh PowerPoint</Application>
  <PresentationFormat>On-screen Show (16:9)</PresentationFormat>
  <Paragraphs>544</Paragraphs>
  <Slides>54</Slides>
  <Notes>54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Georgia</vt:lpstr>
      <vt:lpstr>Lato</vt:lpstr>
      <vt:lpstr>Proxima Nova</vt:lpstr>
      <vt:lpstr>Source Code Pro</vt:lpstr>
      <vt:lpstr>Pivotal Presentation Theme v1</vt:lpstr>
      <vt:lpstr>Going Cloud Native</vt:lpstr>
      <vt:lpstr>Agenda</vt:lpstr>
      <vt:lpstr>Monolithic Motivation...consider</vt:lpstr>
      <vt:lpstr>PowerPoint Presentation</vt:lpstr>
      <vt:lpstr>Domain Driven Design</vt:lpstr>
      <vt:lpstr>Domain Driven Design</vt:lpstr>
      <vt:lpstr>Domain Driven Design</vt:lpstr>
      <vt:lpstr>Strategic Design</vt:lpstr>
      <vt:lpstr>Domains</vt:lpstr>
      <vt:lpstr>Domains</vt:lpstr>
      <vt:lpstr>Domains</vt:lpstr>
      <vt:lpstr>Domains</vt:lpstr>
      <vt:lpstr>Domains</vt:lpstr>
      <vt:lpstr>Strategic Design </vt:lpstr>
      <vt:lpstr>Strategic Design : Bounded Context + Teams + Repos</vt:lpstr>
      <vt:lpstr>Strategic Design : Bounded Context + Teams + Repos</vt:lpstr>
      <vt:lpstr>Bounded Context</vt:lpstr>
      <vt:lpstr>Ubiquitous Language</vt:lpstr>
      <vt:lpstr>Context Maps</vt:lpstr>
      <vt:lpstr>Context Mapping - Partnership</vt:lpstr>
      <vt:lpstr>Context Mapping - Shared Kernel</vt:lpstr>
      <vt:lpstr>Context Mapping - Customer-Supplier</vt:lpstr>
      <vt:lpstr>Context Mapping - Conformist</vt:lpstr>
      <vt:lpstr>Context Mapping - Anti-Corruption Layer</vt:lpstr>
      <vt:lpstr>Context Mapping - Open Host Service</vt:lpstr>
      <vt:lpstr>Context Mapping - Published Language</vt:lpstr>
      <vt:lpstr>Context Mapping - Big Ball of Mud</vt:lpstr>
      <vt:lpstr>Context Mapping - Separate Ways</vt:lpstr>
      <vt:lpstr>Tactical Design</vt:lpstr>
      <vt:lpstr>Tactical Design</vt:lpstr>
      <vt:lpstr>Tactical Design - Entity</vt:lpstr>
      <vt:lpstr>Tactical Design - Value Object</vt:lpstr>
      <vt:lpstr>Tactical Design - Aggregates</vt:lpstr>
      <vt:lpstr>Tactical Design - Services</vt:lpstr>
      <vt:lpstr>Tactical Design - Factories</vt:lpstr>
      <vt:lpstr>Tactical Design - Repositories</vt:lpstr>
      <vt:lpstr>Tactical Design - Modules</vt:lpstr>
      <vt:lpstr>Tactical Design - Events</vt:lpstr>
      <vt:lpstr>Cloud Native Design - 12 factors</vt:lpstr>
      <vt:lpstr>Cloud Native Design - Codebase</vt:lpstr>
      <vt:lpstr>Cloud Native Design - Dependencies</vt:lpstr>
      <vt:lpstr>Cloud Native Design -  Configuration</vt:lpstr>
      <vt:lpstr>Cloud Native Design -  Backing Services</vt:lpstr>
      <vt:lpstr>Cloud Native Design -  Build, Release, Run</vt:lpstr>
      <vt:lpstr>Cloud Native Design -  Processes</vt:lpstr>
      <vt:lpstr>Cloud Native Design -  Port binding</vt:lpstr>
      <vt:lpstr>Cloud Native Design -  Concurrency</vt:lpstr>
      <vt:lpstr>Cloud Native Design - Disposability</vt:lpstr>
      <vt:lpstr>Cloud Native Design - Dev/Prod Parity</vt:lpstr>
      <vt:lpstr>Cloud Native Design - Logs</vt:lpstr>
      <vt:lpstr>Cloud Native Design -  Admin Processes</vt:lpstr>
      <vt:lpstr>Cloud Native Evaluation</vt:lpstr>
      <vt:lpstr>Pivotal Application Service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Going Cloud Native</dc:title>
  <cp:lastModifiedBy>Jeffrey Ellin</cp:lastModifiedBy>
  <cp:revision>1</cp:revision>
  <dcterms:modified xsi:type="dcterms:W3CDTF">2021-07-26T20:46:59Z</dcterms:modified>
</cp:coreProperties>
</file>